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</p:sldMasterIdLst>
  <p:notesMasterIdLst>
    <p:notesMasterId r:id="rId23"/>
  </p:notesMasterIdLst>
  <p:sldIdLst>
    <p:sldId id="302" r:id="rId2"/>
    <p:sldId id="309" r:id="rId3"/>
    <p:sldId id="336" r:id="rId4"/>
    <p:sldId id="316" r:id="rId5"/>
    <p:sldId id="319" r:id="rId6"/>
    <p:sldId id="330" r:id="rId7"/>
    <p:sldId id="331" r:id="rId8"/>
    <p:sldId id="332" r:id="rId9"/>
    <p:sldId id="334" r:id="rId10"/>
    <p:sldId id="335" r:id="rId11"/>
    <p:sldId id="317" r:id="rId12"/>
    <p:sldId id="320" r:id="rId13"/>
    <p:sldId id="318" r:id="rId14"/>
    <p:sldId id="321" r:id="rId15"/>
    <p:sldId id="327" r:id="rId16"/>
    <p:sldId id="328" r:id="rId17"/>
    <p:sldId id="329" r:id="rId18"/>
    <p:sldId id="322" r:id="rId19"/>
    <p:sldId id="339" r:id="rId20"/>
    <p:sldId id="340" r:id="rId21"/>
    <p:sldId id="338" r:id="rId22"/>
  </p:sldIdLst>
  <p:sldSz cx="20105688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A64"/>
    <a:srgbClr val="1F4E79"/>
    <a:srgbClr val="3473AB"/>
    <a:srgbClr val="C06859"/>
    <a:srgbClr val="FF4F12"/>
    <a:srgbClr val="7B353F"/>
    <a:srgbClr val="78323C"/>
    <a:srgbClr val="BE6455"/>
    <a:srgbClr val="C6D2E0"/>
    <a:srgbClr val="6E8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3979" autoAdjust="0"/>
  </p:normalViewPr>
  <p:slideViewPr>
    <p:cSldViewPr>
      <p:cViewPr varScale="1">
        <p:scale>
          <a:sx n="42" d="100"/>
          <a:sy n="42" d="100"/>
        </p:scale>
        <p:origin x="688" y="44"/>
      </p:cViewPr>
      <p:guideLst>
        <p:guide orient="horz" pos="289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A0307-04E1-401F-830B-1BED5996A5CE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9FB22-704E-4833-9636-057DC2A6D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3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5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4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57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32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8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4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77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04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9FB22-704E-4833-9636-057DC2A6DB8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1552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198CE-1655-73E5-EA91-9EE30C51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BE4C3E6-EEF9-CDE2-5138-5C3090FB0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248E507-9792-274D-10D1-E971BFE9B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72F2B1-37C2-74D0-4812-7A54E3C39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A84E3-1917-4A51-8898-2DBECE4A52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973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198CE-1655-73E5-EA91-9EE30C51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BE4C3E6-EEF9-CDE2-5138-5C3090FB0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248E507-9792-274D-10D1-E971BFE9B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72F2B1-37C2-74D0-4812-7A54E3C39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A84E3-1917-4A51-8898-2DBECE4A52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75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3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38E10-3E09-0F42-990C-1246F9F6E2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stelecom Basis Medium" panose="020B0603030604040103" pitchFamily="34" charset="0"/>
                <a:ea typeface="+mn-ea"/>
                <a:cs typeface="+mn-cs"/>
                <a:sym typeface="Rostelecom Basis Medium" panose="020B0603030604040103" pitchFamily="34" charset="0"/>
              </a:rPr>
              <a:pPr marL="0" marR="0" lvl="0" indent="0" algn="r" defTabSz="9143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stelecom Basis Medium" panose="020B0603030604040103" pitchFamily="34" charset="0"/>
              <a:ea typeface="+mn-ea"/>
              <a:cs typeface="+mn-cs"/>
              <a:sym typeface="Rostelecom Basis Medium" panose="020B06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2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4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1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2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7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0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5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FB22-704E-4833-9636-057DC2A6DB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8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211" y="1850860"/>
            <a:ext cx="15079266" cy="3937329"/>
          </a:xfrm>
        </p:spPr>
        <p:txBody>
          <a:bodyPr anchor="b"/>
          <a:lstStyle>
            <a:lvl1pPr algn="ctr">
              <a:defRPr sz="989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211" y="5940028"/>
            <a:ext cx="15079266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5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388133" y="602118"/>
            <a:ext cx="4335289" cy="9584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82266" y="602118"/>
            <a:ext cx="12754546" cy="95841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6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Облож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6313" y="-3446"/>
            <a:ext cx="20104931" cy="9768981"/>
            <a:chOff x="80999" y="-1329576"/>
            <a:chExt cx="12202854" cy="5334248"/>
          </a:xfrm>
          <a:solidFill>
            <a:srgbClr val="273A64"/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0999" y="-1273337"/>
              <a:ext cx="12202854" cy="5278009"/>
            </a:xfrm>
            <a:prstGeom prst="roundRect">
              <a:avLst>
                <a:gd name="adj" fmla="val 9242"/>
              </a:avLst>
            </a:prstGeom>
            <a:grpFill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1359976" hangingPunct="0"/>
              <a:endParaRPr lang="ru-RU" sz="3955" dirty="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0999" y="-1329576"/>
              <a:ext cx="12202854" cy="1235738"/>
            </a:xfrm>
            <a:prstGeom prst="rect">
              <a:avLst/>
            </a:prstGeom>
            <a:grpFill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1359976" hangingPunct="0"/>
              <a:endParaRPr lang="ru-RU" sz="3955" dirty="0">
                <a:solidFill>
                  <a:srgbClr val="FFFFFF"/>
                </a:solidFill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69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Облож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" y="9845675"/>
            <a:ext cx="1371600" cy="1371600"/>
          </a:xfrm>
          <a:prstGeom prst="roundRect">
            <a:avLst>
              <a:gd name="adj" fmla="val 7725"/>
            </a:avLst>
          </a:prstGeom>
          <a:ln>
            <a:solidFill>
              <a:srgbClr val="273A64"/>
            </a:solidFill>
          </a:ln>
        </p:spPr>
      </p:pic>
    </p:spTree>
    <p:extLst>
      <p:ext uri="{BB962C8B-B14F-4D97-AF65-F5344CB8AC3E}">
        <p14:creationId xmlns:p14="http://schemas.microsoft.com/office/powerpoint/2010/main" val="363672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Обложка_1">
    <p:bg>
      <p:bgPr>
        <a:solidFill>
          <a:srgbClr val="273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44" y="10041816"/>
            <a:ext cx="3523444" cy="1175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" y="9845675"/>
            <a:ext cx="1371600" cy="1371600"/>
          </a:xfrm>
          <a:prstGeom prst="roundRect">
            <a:avLst>
              <a:gd name="adj" fmla="val 7725"/>
            </a:avLst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37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Обложка_1">
    <p:bg>
      <p:bgPr>
        <a:solidFill>
          <a:srgbClr val="273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77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309" y="2311"/>
          <a:ext cx="2309" cy="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9" y="2311"/>
                        <a:ext cx="2309" cy="2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E4FCB7A-ABC9-47ED-AC6B-512184217F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517" y="691126"/>
            <a:ext cx="18744364" cy="1257177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lang="ru-RU" sz="4647" b="1" baseline="0" dirty="0">
                <a:latin typeface="Rostelecom Basis Medium" panose="020B06030306040401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609144" y="311558"/>
            <a:ext cx="9207856" cy="665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chemeClr val="tx1"/>
                </a:solidFill>
                <a:latin typeface="Rostelecom Basis Medium" panose="020B06030306040401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615" dirty="0">
                <a:solidFill>
                  <a:schemeClr val="tx2"/>
                </a:solidFill>
                <a:latin typeface="Rostelecom Basis Medium" panose="020B0603030604040103" pitchFamily="34" charset="0"/>
                <a:sym typeface="Rostelecom Basis Medium" panose="020B0603030604040103" pitchFamily="34" charset="0"/>
              </a:rPr>
              <a:t>Департамент 3К</a:t>
            </a:r>
            <a:endParaRPr lang="en-US" sz="2615" dirty="0">
              <a:solidFill>
                <a:schemeClr val="tx2"/>
              </a:solidFill>
              <a:latin typeface="Rostelecom Basis Medium" panose="020B0603030604040103" pitchFamily="34" charset="0"/>
              <a:sym typeface="Rostelecom Basis Medium" panose="020B0603030604040103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9432882" y="112443"/>
            <a:ext cx="523347" cy="531281"/>
          </a:xfrm>
          <a:prstGeom prst="rect">
            <a:avLst/>
          </a:prstGeom>
        </p:spPr>
        <p:txBody>
          <a:bodyPr anchor="ctr"/>
          <a:lstStyle>
            <a:lvl1pPr algn="r">
              <a:defRPr sz="1306">
                <a:latin typeface="Rostelecom Basis Medium" panose="020B0603030604040103" pitchFamily="34" charset="0"/>
                <a:sym typeface="Rostelecom Basis Medium" panose="020B0603030604040103" pitchFamily="34" charset="0"/>
              </a:defRPr>
            </a:lvl1pPr>
          </a:lstStyle>
          <a:p>
            <a:fld id="{C25FE6A9-1432-42A7-8D5D-D7656FFCF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Основн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620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Слайд think-cell" r:id="rId4" imgW="415" imgH="416" progId="TCLayout.ActiveDocument.1">
                  <p:embed/>
                </p:oleObj>
              </mc:Choice>
              <mc:Fallback>
                <p:oleObj name="Слайд think-cell" r:id="rId4" imgW="415" imgH="41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0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C551377-3E9E-49E4-9724-B1D6DFE15E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99" y="632797"/>
            <a:ext cx="18702958" cy="866540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buNone/>
              <a:defRPr sz="5267" b="0">
                <a:solidFill>
                  <a:schemeClr val="tx1"/>
                </a:solidFill>
                <a:latin typeface="Rostelecom Basis Medium" panose="020B0603030604040103" pitchFamily="34" charset="0"/>
                <a:sym typeface="Rostelecom Basis Medium" panose="020B0603030604040103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91312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слайда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0BAC44C-39B0-4B31-0D25-08B990C28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95" y="549760"/>
            <a:ext cx="13142237" cy="7444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85000"/>
              </a:lnSpc>
              <a:defRPr sz="5932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слайда в 1 строку </a:t>
            </a:r>
          </a:p>
        </p:txBody>
      </p:sp>
    </p:spTree>
    <p:extLst>
      <p:ext uri="{BB962C8B-B14F-4D97-AF65-F5344CB8AC3E}">
        <p14:creationId xmlns:p14="http://schemas.microsoft.com/office/powerpoint/2010/main" val="246825322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2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794" y="2819485"/>
            <a:ext cx="17341156" cy="4704375"/>
          </a:xfrm>
        </p:spPr>
        <p:txBody>
          <a:bodyPr anchor="b"/>
          <a:lstStyle>
            <a:lvl1pPr>
              <a:defRPr sz="989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794" y="7568366"/>
            <a:ext cx="1734115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2266" y="3010591"/>
            <a:ext cx="8544917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78505" y="3010591"/>
            <a:ext cx="8544917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0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885" y="602119"/>
            <a:ext cx="17341156" cy="2185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4885" y="2772362"/>
            <a:ext cx="8505648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4885" y="4131054"/>
            <a:ext cx="8505648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178505" y="2772362"/>
            <a:ext cx="854753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178505" y="4131054"/>
            <a:ext cx="8547536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5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0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2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886" y="753957"/>
            <a:ext cx="6484607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7536" y="1628338"/>
            <a:ext cx="10178505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886" y="3392805"/>
            <a:ext cx="6484607" cy="6285591"/>
          </a:xfrm>
        </p:spPr>
        <p:txBody>
          <a:bodyPr/>
          <a:lstStyle>
            <a:lvl1pPr marL="0" indent="0">
              <a:buNone/>
              <a:defRPr sz="2639"/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4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886" y="753957"/>
            <a:ext cx="6484607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47536" y="1628338"/>
            <a:ext cx="10178505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886" y="3392805"/>
            <a:ext cx="6484607" cy="6285591"/>
          </a:xfrm>
        </p:spPr>
        <p:txBody>
          <a:bodyPr/>
          <a:lstStyle>
            <a:lvl1pPr marL="0" indent="0">
              <a:buNone/>
              <a:defRPr sz="2639"/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6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66" y="602119"/>
            <a:ext cx="1734115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2266" y="3010591"/>
            <a:ext cx="1734115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82266" y="10482093"/>
            <a:ext cx="4523780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8C41E-F1B6-4FB4-B3B9-81AD31812B8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660009" y="10482093"/>
            <a:ext cx="6785670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199642" y="10482093"/>
            <a:ext cx="4523780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7471-0E71-4C0A-ABF1-AEB90A7E9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0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4" r:id="rId13"/>
    <p:sldLayoutId id="2147483675" r:id="rId14"/>
    <p:sldLayoutId id="2147483676" r:id="rId15"/>
    <p:sldLayoutId id="2147483672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png"/><Relationship Id="rId12" Type="http://schemas.openxmlformats.org/officeDocument/2006/relationships/image" Target="../media/image30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2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6.pn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 descr="Picture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588" y="1828340"/>
            <a:ext cx="7063306" cy="7394744"/>
          </a:xfrm>
          <a:custGeom>
            <a:avLst/>
            <a:gdLst>
              <a:gd name="connsiteX0" fmla="*/ 0 w 4394200"/>
              <a:gd name="connsiteY0" fmla="*/ 0 h 4600393"/>
              <a:gd name="connsiteX1" fmla="*/ 2641374 w 4394200"/>
              <a:gd name="connsiteY1" fmla="*/ 0 h 4600393"/>
              <a:gd name="connsiteX2" fmla="*/ 4394200 w 4394200"/>
              <a:gd name="connsiteY2" fmla="*/ 1234527 h 4600393"/>
              <a:gd name="connsiteX3" fmla="*/ 4394200 w 4394200"/>
              <a:gd name="connsiteY3" fmla="*/ 4600393 h 4600393"/>
              <a:gd name="connsiteX4" fmla="*/ 0 w 4394200"/>
              <a:gd name="connsiteY4" fmla="*/ 4600393 h 460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4200" h="4600393">
                <a:moveTo>
                  <a:pt x="0" y="0"/>
                </a:moveTo>
                <a:lnTo>
                  <a:pt x="2641374" y="0"/>
                </a:lnTo>
                <a:lnTo>
                  <a:pt x="4394200" y="1234527"/>
                </a:lnTo>
                <a:lnTo>
                  <a:pt x="4394200" y="4600393"/>
                </a:lnTo>
                <a:lnTo>
                  <a:pt x="0" y="46003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11895307" y="1770211"/>
            <a:ext cx="7924800" cy="7460642"/>
          </a:xfrm>
          <a:custGeom>
            <a:avLst/>
            <a:gdLst>
              <a:gd name="connsiteX0" fmla="*/ 0 w 5584371"/>
              <a:gd name="connsiteY0" fmla="*/ 2220686 h 6384472"/>
              <a:gd name="connsiteX1" fmla="*/ 571500 w 5584371"/>
              <a:gd name="connsiteY1" fmla="*/ 2122715 h 6384472"/>
              <a:gd name="connsiteX2" fmla="*/ 1159328 w 5584371"/>
              <a:gd name="connsiteY2" fmla="*/ 1681843 h 6384472"/>
              <a:gd name="connsiteX3" fmla="*/ 1502228 w 5584371"/>
              <a:gd name="connsiteY3" fmla="*/ 1175658 h 6384472"/>
              <a:gd name="connsiteX4" fmla="*/ 2057400 w 5584371"/>
              <a:gd name="connsiteY4" fmla="*/ 767443 h 6384472"/>
              <a:gd name="connsiteX5" fmla="*/ 2563585 w 5584371"/>
              <a:gd name="connsiteY5" fmla="*/ 1175658 h 6384472"/>
              <a:gd name="connsiteX6" fmla="*/ 3053443 w 5584371"/>
              <a:gd name="connsiteY6" fmla="*/ 293915 h 6384472"/>
              <a:gd name="connsiteX7" fmla="*/ 3347357 w 5584371"/>
              <a:gd name="connsiteY7" fmla="*/ 0 h 6384472"/>
              <a:gd name="connsiteX8" fmla="*/ 3967843 w 5584371"/>
              <a:gd name="connsiteY8" fmla="*/ 604158 h 6384472"/>
              <a:gd name="connsiteX9" fmla="*/ 3951514 w 5584371"/>
              <a:gd name="connsiteY9" fmla="*/ 963386 h 6384472"/>
              <a:gd name="connsiteX10" fmla="*/ 4212771 w 5584371"/>
              <a:gd name="connsiteY10" fmla="*/ 1273629 h 6384472"/>
              <a:gd name="connsiteX11" fmla="*/ 4310743 w 5584371"/>
              <a:gd name="connsiteY11" fmla="*/ 1502229 h 6384472"/>
              <a:gd name="connsiteX12" fmla="*/ 4408714 w 5584371"/>
              <a:gd name="connsiteY12" fmla="*/ 1796143 h 6384472"/>
              <a:gd name="connsiteX13" fmla="*/ 4702628 w 5584371"/>
              <a:gd name="connsiteY13" fmla="*/ 1975758 h 6384472"/>
              <a:gd name="connsiteX14" fmla="*/ 4767943 w 5584371"/>
              <a:gd name="connsiteY14" fmla="*/ 2171700 h 6384472"/>
              <a:gd name="connsiteX15" fmla="*/ 5110843 w 5584371"/>
              <a:gd name="connsiteY15" fmla="*/ 2237015 h 6384472"/>
              <a:gd name="connsiteX16" fmla="*/ 5584371 w 5584371"/>
              <a:gd name="connsiteY16" fmla="*/ 2302329 h 6384472"/>
              <a:gd name="connsiteX17" fmla="*/ 5208814 w 5584371"/>
              <a:gd name="connsiteY17" fmla="*/ 2465615 h 6384472"/>
              <a:gd name="connsiteX18" fmla="*/ 5176157 w 5584371"/>
              <a:gd name="connsiteY18" fmla="*/ 2694215 h 6384472"/>
              <a:gd name="connsiteX19" fmla="*/ 4947557 w 5584371"/>
              <a:gd name="connsiteY19" fmla="*/ 3135086 h 6384472"/>
              <a:gd name="connsiteX20" fmla="*/ 4572000 w 5584371"/>
              <a:gd name="connsiteY20" fmla="*/ 3902529 h 6384472"/>
              <a:gd name="connsiteX21" fmla="*/ 4033157 w 5584371"/>
              <a:gd name="connsiteY21" fmla="*/ 4637315 h 6384472"/>
              <a:gd name="connsiteX22" fmla="*/ 3510643 w 5584371"/>
              <a:gd name="connsiteY22" fmla="*/ 5339443 h 6384472"/>
              <a:gd name="connsiteX23" fmla="*/ 2955471 w 5584371"/>
              <a:gd name="connsiteY23" fmla="*/ 6384472 h 6384472"/>
              <a:gd name="connsiteX24" fmla="*/ 2514600 w 5584371"/>
              <a:gd name="connsiteY24" fmla="*/ 6368143 h 6384472"/>
              <a:gd name="connsiteX25" fmla="*/ 2351314 w 5584371"/>
              <a:gd name="connsiteY25" fmla="*/ 6368143 h 6384472"/>
              <a:gd name="connsiteX26" fmla="*/ 1796143 w 5584371"/>
              <a:gd name="connsiteY26" fmla="*/ 4914900 h 6384472"/>
              <a:gd name="connsiteX27" fmla="*/ 1551214 w 5584371"/>
              <a:gd name="connsiteY27" fmla="*/ 4800600 h 6384472"/>
              <a:gd name="connsiteX28" fmla="*/ 1502228 w 5584371"/>
              <a:gd name="connsiteY28" fmla="*/ 5045529 h 6384472"/>
              <a:gd name="connsiteX29" fmla="*/ 1289957 w 5584371"/>
              <a:gd name="connsiteY29" fmla="*/ 4588329 h 6384472"/>
              <a:gd name="connsiteX30" fmla="*/ 996043 w 5584371"/>
              <a:gd name="connsiteY30" fmla="*/ 4229100 h 6384472"/>
              <a:gd name="connsiteX31" fmla="*/ 849085 w 5584371"/>
              <a:gd name="connsiteY31" fmla="*/ 3804558 h 6384472"/>
              <a:gd name="connsiteX32" fmla="*/ 538843 w 5584371"/>
              <a:gd name="connsiteY32" fmla="*/ 3429000 h 6384472"/>
              <a:gd name="connsiteX33" fmla="*/ 326571 w 5584371"/>
              <a:gd name="connsiteY33" fmla="*/ 3200400 h 6384472"/>
              <a:gd name="connsiteX34" fmla="*/ 408214 w 5584371"/>
              <a:gd name="connsiteY34" fmla="*/ 2677886 h 6384472"/>
              <a:gd name="connsiteX35" fmla="*/ 81643 w 5584371"/>
              <a:gd name="connsiteY35" fmla="*/ 2400300 h 6384472"/>
              <a:gd name="connsiteX36" fmla="*/ 0 w 5584371"/>
              <a:gd name="connsiteY36" fmla="*/ 2220686 h 638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584371" h="6384472">
                <a:moveTo>
                  <a:pt x="0" y="2220686"/>
                </a:moveTo>
                <a:lnTo>
                  <a:pt x="571500" y="2122715"/>
                </a:lnTo>
                <a:lnTo>
                  <a:pt x="1159328" y="1681843"/>
                </a:lnTo>
                <a:lnTo>
                  <a:pt x="1502228" y="1175658"/>
                </a:lnTo>
                <a:lnTo>
                  <a:pt x="2057400" y="767443"/>
                </a:lnTo>
                <a:lnTo>
                  <a:pt x="2563585" y="1175658"/>
                </a:lnTo>
                <a:lnTo>
                  <a:pt x="3053443" y="293915"/>
                </a:lnTo>
                <a:lnTo>
                  <a:pt x="3347357" y="0"/>
                </a:lnTo>
                <a:lnTo>
                  <a:pt x="3967843" y="604158"/>
                </a:lnTo>
                <a:lnTo>
                  <a:pt x="3951514" y="963386"/>
                </a:lnTo>
                <a:lnTo>
                  <a:pt x="4212771" y="1273629"/>
                </a:lnTo>
                <a:lnTo>
                  <a:pt x="4310743" y="1502229"/>
                </a:lnTo>
                <a:lnTo>
                  <a:pt x="4408714" y="1796143"/>
                </a:lnTo>
                <a:lnTo>
                  <a:pt x="4702628" y="1975758"/>
                </a:lnTo>
                <a:lnTo>
                  <a:pt x="4767943" y="2171700"/>
                </a:lnTo>
                <a:lnTo>
                  <a:pt x="5110843" y="2237015"/>
                </a:lnTo>
                <a:lnTo>
                  <a:pt x="5584371" y="2302329"/>
                </a:lnTo>
                <a:lnTo>
                  <a:pt x="5208814" y="2465615"/>
                </a:lnTo>
                <a:lnTo>
                  <a:pt x="5176157" y="2694215"/>
                </a:lnTo>
                <a:lnTo>
                  <a:pt x="4947557" y="3135086"/>
                </a:lnTo>
                <a:lnTo>
                  <a:pt x="4572000" y="3902529"/>
                </a:lnTo>
                <a:lnTo>
                  <a:pt x="4033157" y="4637315"/>
                </a:lnTo>
                <a:lnTo>
                  <a:pt x="3510643" y="5339443"/>
                </a:lnTo>
                <a:lnTo>
                  <a:pt x="2955471" y="6384472"/>
                </a:lnTo>
                <a:lnTo>
                  <a:pt x="2514600" y="6368143"/>
                </a:lnTo>
                <a:lnTo>
                  <a:pt x="2351314" y="6368143"/>
                </a:lnTo>
                <a:lnTo>
                  <a:pt x="1796143" y="4914900"/>
                </a:lnTo>
                <a:lnTo>
                  <a:pt x="1551214" y="4800600"/>
                </a:lnTo>
                <a:lnTo>
                  <a:pt x="1502228" y="5045529"/>
                </a:lnTo>
                <a:lnTo>
                  <a:pt x="1289957" y="4588329"/>
                </a:lnTo>
                <a:lnTo>
                  <a:pt x="996043" y="4229100"/>
                </a:lnTo>
                <a:lnTo>
                  <a:pt x="849085" y="3804558"/>
                </a:lnTo>
                <a:lnTo>
                  <a:pt x="538843" y="3429000"/>
                </a:lnTo>
                <a:lnTo>
                  <a:pt x="326571" y="3200400"/>
                </a:lnTo>
                <a:lnTo>
                  <a:pt x="408214" y="2677886"/>
                </a:lnTo>
                <a:lnTo>
                  <a:pt x="81643" y="2400300"/>
                </a:lnTo>
                <a:lnTo>
                  <a:pt x="0" y="222068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90000"/>
                </a:schemeClr>
              </a:gs>
              <a:gs pos="58000">
                <a:schemeClr val="accent1">
                  <a:lumMod val="45000"/>
                  <a:lumOff val="55000"/>
                  <a:alpha val="20000"/>
                </a:schemeClr>
              </a:gs>
              <a:gs pos="83000">
                <a:schemeClr val="accent1">
                  <a:lumMod val="45000"/>
                  <a:lumOff val="55000"/>
                  <a:alpha val="20000"/>
                </a:schemeClr>
              </a:gs>
              <a:gs pos="100000">
                <a:schemeClr val="accent1">
                  <a:lumMod val="30000"/>
                  <a:lumOff val="7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1" y="163689"/>
            <a:ext cx="7622895" cy="2543081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2040180" y="776514"/>
            <a:ext cx="16616125" cy="88803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929" tIns="66464" rIns="132929" bIns="664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507937" rtl="0"/>
            <a:endParaRPr lang="ru-RU" sz="2325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832644" y="8124893"/>
            <a:ext cx="16230457" cy="127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2929" tIns="66464" rIns="132929" bIns="6646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329247" rtl="0"/>
            <a:r>
              <a:rPr lang="ru-RU" altLang="ru-RU" sz="2617" kern="1200" dirty="0" smtClean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Горбунова Мария</a:t>
            </a:r>
            <a:endParaRPr lang="ru-RU" altLang="ru-RU" sz="2617" kern="12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algn="l" defTabSz="1329247" rtl="0"/>
            <a:r>
              <a:rPr lang="ru-RU" altLang="ru-RU" sz="1600" kern="1200" dirty="0" smtClean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Директор направления, </a:t>
            </a:r>
          </a:p>
          <a:p>
            <a:pPr algn="l" defTabSz="1329247" rtl="0"/>
            <a:r>
              <a:rPr lang="ru-RU" altLang="ru-RU" sz="1600" kern="1200" dirty="0" smtClean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Департамент корпоративного проектного управления</a:t>
            </a:r>
          </a:p>
          <a:p>
            <a:pPr algn="l" defTabSz="1329247" rtl="0"/>
            <a:r>
              <a:rPr lang="ru-RU" altLang="ru-RU" sz="1600" kern="1200" dirty="0" smtClean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ПАО «Ростелеком»</a:t>
            </a:r>
            <a:endParaRPr lang="ru-RU" altLang="ru-RU" sz="1600" kern="12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2B259B-5C27-E0F4-F87A-139F7DF0B86F}"/>
              </a:ext>
            </a:extLst>
          </p:cNvPr>
          <p:cNvSpPr txBox="1"/>
          <p:nvPr/>
        </p:nvSpPr>
        <p:spPr>
          <a:xfrm>
            <a:off x="832644" y="3325895"/>
            <a:ext cx="11062663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algn="l" defTabSz="1507937" rtl="0"/>
            <a:r>
              <a:rPr lang="ru-RU" sz="4800" b="1" kern="1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Как оцифровать проектную деятельность?</a:t>
            </a:r>
            <a:endParaRPr lang="ru-RU" sz="4800" b="1" kern="1200" dirty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  <p:pic>
        <p:nvPicPr>
          <p:cNvPr id="79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2" t="2" b="82987"/>
          <a:stretch/>
        </p:blipFill>
        <p:spPr bwMode="auto">
          <a:xfrm>
            <a:off x="17718932" y="292111"/>
            <a:ext cx="2036030" cy="11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8038489" y="433226"/>
            <a:ext cx="795611" cy="480390"/>
          </a:xfrm>
          <a:prstGeom prst="ellipse">
            <a:avLst/>
          </a:prstGeom>
          <a:gradFill flip="none" rotWithShape="1">
            <a:gsLst>
              <a:gs pos="100000">
                <a:srgbClr val="273A64">
                  <a:alpha val="50000"/>
                </a:srgbClr>
              </a:gs>
              <a:gs pos="0">
                <a:srgbClr val="273A64">
                  <a:alpha val="50000"/>
                </a:srgbClr>
              </a:gs>
              <a:gs pos="28000">
                <a:schemeClr val="accent1">
                  <a:lumMod val="45000"/>
                  <a:lumOff val="55000"/>
                  <a:alpha val="50000"/>
                </a:schemeClr>
              </a:gs>
              <a:gs pos="56000">
                <a:schemeClr val="bg1">
                  <a:alpha val="50000"/>
                </a:schemeClr>
              </a:gs>
              <a:gs pos="76000">
                <a:schemeClr val="accent1">
                  <a:lumMod val="30000"/>
                  <a:lumOff val="70000"/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538" y="7456725"/>
            <a:ext cx="3749675" cy="3749675"/>
          </a:xfrm>
          <a:prstGeom prst="roundRect">
            <a:avLst>
              <a:gd name="adj" fmla="val 7725"/>
            </a:avLst>
          </a:prstGeom>
          <a:ln>
            <a:solidFill>
              <a:srgbClr val="273A64"/>
            </a:solidFill>
          </a:ln>
        </p:spPr>
      </p:pic>
    </p:spTree>
    <p:extLst>
      <p:ext uri="{BB962C8B-B14F-4D97-AF65-F5344CB8AC3E}">
        <p14:creationId xmlns:p14="http://schemas.microsoft.com/office/powerpoint/2010/main" val="4744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63986" y="1947812"/>
            <a:ext cx="6228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Реестр проектов формируется из параметров цифрового паспорта: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4307536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Цели, задачи и бизнес-выгоды</a:t>
            </a:r>
          </a:p>
        </p:txBody>
      </p:sp>
      <p:pic>
        <p:nvPicPr>
          <p:cNvPr id="29" name="Серед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 b="8065"/>
          <a:stretch/>
        </p:blipFill>
        <p:spPr>
          <a:xfrm>
            <a:off x="7043409" y="2443515"/>
            <a:ext cx="12970860" cy="6358176"/>
          </a:xfrm>
          <a:prstGeom prst="rect">
            <a:avLst/>
          </a:prstGeom>
        </p:spPr>
      </p:pic>
      <p:pic>
        <p:nvPicPr>
          <p:cNvPr id="31" name="Бургер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4" r="95801" b="44210"/>
          <a:stretch/>
        </p:blipFill>
        <p:spPr>
          <a:xfrm>
            <a:off x="7366788" y="2443515"/>
            <a:ext cx="514800" cy="6382163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3611481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Сроки реализации</a:t>
            </a:r>
          </a:p>
        </p:txBody>
      </p:sp>
      <p:sp>
        <p:nvSpPr>
          <p:cNvPr id="60" name="заплатка верх"/>
          <p:cNvSpPr/>
          <p:nvPr/>
        </p:nvSpPr>
        <p:spPr>
          <a:xfrm>
            <a:off x="6395244" y="-274766"/>
            <a:ext cx="13710444" cy="2239514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60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Собрали цифровые паспорта</a:t>
            </a:r>
          </a:p>
        </p:txBody>
      </p:sp>
      <p:pic>
        <p:nvPicPr>
          <p:cNvPr id="34" name="Верх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5"/>
          <a:stretch/>
        </p:blipFill>
        <p:spPr>
          <a:xfrm>
            <a:off x="7043401" y="1561717"/>
            <a:ext cx="12970868" cy="884108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7611" y="5003591"/>
            <a:ext cx="62280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Команда проекта с указанием загрузки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8148" y="6192089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График работ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07447" y="3611481"/>
            <a:ext cx="9322798" cy="153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Общее"/>
          <p:cNvPicPr>
            <a:picLocks noChangeAspect="1"/>
          </p:cNvPicPr>
          <p:nvPr/>
        </p:nvPicPr>
        <p:blipFill rotWithShape="1">
          <a:blip r:embed="rId5"/>
          <a:srcRect l="20372" r="8174" b="79389"/>
          <a:stretch/>
        </p:blipFill>
        <p:spPr>
          <a:xfrm>
            <a:off x="10357645" y="2452107"/>
            <a:ext cx="9372600" cy="1602368"/>
          </a:xfrm>
          <a:prstGeom prst="rect">
            <a:avLst/>
          </a:prstGeom>
        </p:spPr>
      </p:pic>
      <p:pic>
        <p:nvPicPr>
          <p:cNvPr id="33" name="Низ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0" b="981"/>
          <a:stretch/>
        </p:blipFill>
        <p:spPr>
          <a:xfrm>
            <a:off x="7043410" y="8801691"/>
            <a:ext cx="12970859" cy="553474"/>
          </a:xfrm>
          <a:prstGeom prst="rect">
            <a:avLst/>
          </a:prstGeom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7611" y="6873156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Контрольные точки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  <p:pic>
        <p:nvPicPr>
          <p:cNvPr id="32" name="Меню"/>
          <p:cNvPicPr>
            <a:picLocks noChangeAspect="1"/>
          </p:cNvPicPr>
          <p:nvPr/>
        </p:nvPicPr>
        <p:blipFill rotWithShape="1">
          <a:blip r:embed="rId5"/>
          <a:srcRect l="2441" r="80574" b="26883"/>
          <a:stretch/>
        </p:blipFill>
        <p:spPr>
          <a:xfrm>
            <a:off x="7920776" y="2434673"/>
            <a:ext cx="2486671" cy="6344732"/>
          </a:xfrm>
          <a:prstGeom prst="rect">
            <a:avLst/>
          </a:prstGeom>
        </p:spPr>
      </p:pic>
      <p:sp>
        <p:nvSpPr>
          <p:cNvPr id="13" name="заплатка низ"/>
          <p:cNvSpPr/>
          <p:nvPr/>
        </p:nvSpPr>
        <p:spPr>
          <a:xfrm>
            <a:off x="6395244" y="9280459"/>
            <a:ext cx="13710444" cy="2317816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лого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44" y="10041816"/>
            <a:ext cx="4040298" cy="1347887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7611" y="7566928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KPI и МВО проектных команд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t="16726" r="15687"/>
          <a:stretch/>
        </p:blipFill>
        <p:spPr>
          <a:xfrm>
            <a:off x="10482204" y="4070124"/>
            <a:ext cx="9013112" cy="425202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/>
          <a:srcRect l="6989" r="2518"/>
          <a:stretch/>
        </p:blipFill>
        <p:spPr>
          <a:xfrm>
            <a:off x="7995444" y="2592000"/>
            <a:ext cx="2196000" cy="59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6" y="7809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6" y="7809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5932" b="1" dirty="0">
                <a:solidFill>
                  <a:schemeClr val="bg1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Как это работает на практике?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17634" y="4083526"/>
            <a:ext cx="18288810" cy="17235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Настроили процесс работы с изменениями</a:t>
            </a:r>
          </a:p>
          <a:p>
            <a:pPr>
              <a:spcAft>
                <a:spcPts val="1200"/>
              </a:spcAft>
            </a:pPr>
            <a:r>
              <a:rPr lang="ru-RU" sz="3200" dirty="0">
                <a:solidFill>
                  <a:schemeClr val="bg1"/>
                </a:solidFill>
                <a:latin typeface="Rostelecom Basis" panose="020B0503030604040103" pitchFamily="34" charset="0"/>
              </a:rPr>
              <a:t>Согласование 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плана с заинтересованными сторонами и фиксация всех последующих запросов на изменение параметров </a:t>
            </a:r>
            <a:r>
              <a:rPr lang="ru-RU" sz="3200" smtClean="0">
                <a:solidFill>
                  <a:schemeClr val="bg1"/>
                </a:solidFill>
                <a:latin typeface="Rostelecom Basis" panose="020B0503030604040103" pitchFamily="34" charset="0"/>
              </a:rPr>
              <a:t>позволяет получать актуальную 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и валидную информацию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07635" y="2115275"/>
            <a:ext cx="720000" cy="720000"/>
            <a:chOff x="832644" y="1913615"/>
            <a:chExt cx="720000" cy="720000"/>
          </a:xfrm>
        </p:grpSpPr>
        <p:sp>
          <p:nvSpPr>
            <p:cNvPr id="31" name="Овал 30"/>
            <p:cNvSpPr/>
            <p:nvPr/>
          </p:nvSpPr>
          <p:spPr>
            <a:xfrm>
              <a:off x="832644" y="1913615"/>
              <a:ext cx="720000" cy="720000"/>
            </a:xfrm>
            <a:prstGeom prst="ellipse">
              <a:avLst/>
            </a:prstGeom>
            <a:noFill/>
            <a:ln w="38100" cap="flat" cmpd="sng" algn="ctr">
              <a:solidFill>
                <a:srgbClr val="F2F3F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922644" y="2003615"/>
              <a:ext cx="540000" cy="540000"/>
            </a:xfrm>
            <a:prstGeom prst="ellipse">
              <a:avLst/>
            </a:prstGeom>
            <a:solidFill>
              <a:srgbClr val="F1F3F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72F3D"/>
                  </a:solidFill>
                  <a:effectLst/>
                  <a:uLnTx/>
                  <a:uFillTx/>
                  <a:latin typeface="Rostelecom Basis"/>
                  <a:ea typeface="+mn-ea"/>
                  <a:cs typeface="+mn-cs"/>
                </a:rPr>
                <a:t>1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2F3D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07635" y="4169818"/>
            <a:ext cx="720000" cy="720000"/>
            <a:chOff x="832644" y="4367963"/>
            <a:chExt cx="720000" cy="720000"/>
          </a:xfrm>
        </p:grpSpPr>
        <p:sp>
          <p:nvSpPr>
            <p:cNvPr id="34" name="Овал 33"/>
            <p:cNvSpPr/>
            <p:nvPr/>
          </p:nvSpPr>
          <p:spPr>
            <a:xfrm>
              <a:off x="832644" y="4367963"/>
              <a:ext cx="720000" cy="720000"/>
            </a:xfrm>
            <a:prstGeom prst="ellipse">
              <a:avLst/>
            </a:prstGeom>
            <a:noFill/>
            <a:ln w="38100" cap="flat" cmpd="sng" algn="ctr">
              <a:solidFill>
                <a:srgbClr val="F2F3F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922644" y="4457963"/>
              <a:ext cx="540000" cy="540000"/>
            </a:xfrm>
            <a:prstGeom prst="ellipse">
              <a:avLst/>
            </a:prstGeom>
            <a:solidFill>
              <a:srgbClr val="F1F3F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72F3D"/>
                  </a:solidFill>
                  <a:effectLst/>
                  <a:uLnTx/>
                  <a:uFillTx/>
                  <a:latin typeface="Rostelecom Basis"/>
                  <a:ea typeface="+mn-ea"/>
                  <a:cs typeface="+mn-cs"/>
                </a:rPr>
                <a:t>2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2F3D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517634" y="2026126"/>
            <a:ext cx="18288810" cy="17235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Собрали цифровые паспорта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Заведение </a:t>
            </a:r>
            <a:r>
              <a:rPr lang="ru-RU" sz="3200" dirty="0">
                <a:solidFill>
                  <a:schemeClr val="bg1"/>
                </a:solidFill>
                <a:latin typeface="Rostelecom Basis" panose="020B0503030604040103" pitchFamily="34" charset="0"/>
              </a:rPr>
              <a:t>всех инициатив в формате цифрового паспорта позволило определить весь периметр проектов с понятными целями и конкретными сроками</a:t>
            </a:r>
          </a:p>
        </p:txBody>
      </p:sp>
    </p:spTree>
    <p:extLst>
      <p:ext uri="{BB962C8B-B14F-4D97-AF65-F5344CB8AC3E}">
        <p14:creationId xmlns:p14="http://schemas.microsoft.com/office/powerpoint/2010/main" val="37955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60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Настроили процесс работы с изменениями</a:t>
            </a:r>
          </a:p>
        </p:txBody>
      </p:sp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6" y="7809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6" y="7809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07635" y="1768475"/>
            <a:ext cx="6228000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Актуализация параметров карточки происходит через запросы на изменения: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Каждый запрос на изменение проходит валидацию со стейкхолдерами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07635" y="4892407"/>
            <a:ext cx="6228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Все изменения сохраняются согласно версиям карточки, что позволяет отслеживать хронологию изменений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  <p:pic>
        <p:nvPicPr>
          <p:cNvPr id="45" name="Серед реза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 b="8065"/>
          <a:stretch/>
        </p:blipFill>
        <p:spPr>
          <a:xfrm>
            <a:off x="7043409" y="2443515"/>
            <a:ext cx="12970860" cy="6358176"/>
          </a:xfrm>
          <a:prstGeom prst="rect">
            <a:avLst/>
          </a:prstGeom>
        </p:spPr>
      </p:pic>
      <p:pic>
        <p:nvPicPr>
          <p:cNvPr id="46" name="Бургер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4" r="95801" b="44210"/>
          <a:stretch/>
        </p:blipFill>
        <p:spPr>
          <a:xfrm>
            <a:off x="7366788" y="2443515"/>
            <a:ext cx="514800" cy="6382163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47" name="Верх реза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5"/>
          <a:stretch/>
        </p:blipFill>
        <p:spPr>
          <a:xfrm>
            <a:off x="7043401" y="1561717"/>
            <a:ext cx="12970868" cy="88410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0407447" y="3611481"/>
            <a:ext cx="9322798" cy="153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Общее"/>
          <p:cNvPicPr>
            <a:picLocks noChangeAspect="1"/>
          </p:cNvPicPr>
          <p:nvPr/>
        </p:nvPicPr>
        <p:blipFill rotWithShape="1">
          <a:blip r:embed="rId9"/>
          <a:srcRect l="20372" r="8174" b="79389"/>
          <a:stretch/>
        </p:blipFill>
        <p:spPr>
          <a:xfrm>
            <a:off x="10357645" y="2452107"/>
            <a:ext cx="9372600" cy="1602368"/>
          </a:xfrm>
          <a:prstGeom prst="rect">
            <a:avLst/>
          </a:prstGeom>
        </p:spPr>
      </p:pic>
      <p:pic>
        <p:nvPicPr>
          <p:cNvPr id="50" name="Низ реза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0" b="981"/>
          <a:stretch/>
        </p:blipFill>
        <p:spPr>
          <a:xfrm>
            <a:off x="7043410" y="8801691"/>
            <a:ext cx="12970859" cy="553474"/>
          </a:xfrm>
          <a:prstGeom prst="rect">
            <a:avLst/>
          </a:prstGeom>
        </p:spPr>
      </p:pic>
      <p:pic>
        <p:nvPicPr>
          <p:cNvPr id="51" name="Меню"/>
          <p:cNvPicPr>
            <a:picLocks noChangeAspect="1"/>
          </p:cNvPicPr>
          <p:nvPr/>
        </p:nvPicPr>
        <p:blipFill rotWithShape="1">
          <a:blip r:embed="rId9"/>
          <a:srcRect l="2441" r="80574" b="26883"/>
          <a:stretch/>
        </p:blipFill>
        <p:spPr>
          <a:xfrm>
            <a:off x="7920776" y="2434673"/>
            <a:ext cx="2486671" cy="634473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/>
          <a:srcRect l="6989" r="2518"/>
          <a:stretch/>
        </p:blipFill>
        <p:spPr>
          <a:xfrm>
            <a:off x="7995444" y="2592000"/>
            <a:ext cx="2196000" cy="590281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11"/>
          <a:srcRect l="11432" b="37078"/>
          <a:stretch/>
        </p:blipFill>
        <p:spPr>
          <a:xfrm>
            <a:off x="7919244" y="2443516"/>
            <a:ext cx="2399213" cy="633536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2"/>
          <a:srcRect l="2196" r="2638" b="32057"/>
          <a:stretch/>
        </p:blipFill>
        <p:spPr>
          <a:xfrm>
            <a:off x="10356113" y="2452107"/>
            <a:ext cx="9290554" cy="6386191"/>
          </a:xfrm>
          <a:prstGeom prst="rect">
            <a:avLst/>
          </a:prstGeom>
        </p:spPr>
      </p:pic>
      <p:sp>
        <p:nvSpPr>
          <p:cNvPr id="72" name="фейд"/>
          <p:cNvSpPr/>
          <p:nvPr/>
        </p:nvSpPr>
        <p:spPr>
          <a:xfrm>
            <a:off x="7282835" y="1796400"/>
            <a:ext cx="12492000" cy="7406623"/>
          </a:xfrm>
          <a:prstGeom prst="roundRect">
            <a:avLst>
              <a:gd name="adj" fmla="val 4630"/>
            </a:avLst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13475169" y="3983094"/>
            <a:ext cx="4842022" cy="2808110"/>
            <a:chOff x="6838365" y="2743466"/>
            <a:chExt cx="4842022" cy="280811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365" y="2743466"/>
              <a:ext cx="4842022" cy="2808110"/>
            </a:xfrm>
            <a:prstGeom prst="roundRect">
              <a:avLst>
                <a:gd name="adj" fmla="val 8341"/>
              </a:avLst>
            </a:prstGeom>
            <a:ln>
              <a:noFill/>
            </a:ln>
          </p:spPr>
        </p:pic>
        <p:sp>
          <p:nvSpPr>
            <p:cNvPr id="65" name="TextBox 64"/>
            <p:cNvSpPr txBox="1"/>
            <p:nvPr/>
          </p:nvSpPr>
          <p:spPr>
            <a:xfrm>
              <a:off x="7087030" y="4142714"/>
              <a:ext cx="3320018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los Text"/>
                </a:rPr>
                <a:t>Иванов Иван Иванович (Куратор)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los Tex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87030" y="4709543"/>
              <a:ext cx="332001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los Text"/>
                </a:rPr>
                <a:t>Петров Иван Иванович (Согласующий от Заказчика, Бенефициар)</a:t>
              </a:r>
              <a:endPara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los Text"/>
              </a:endParaRPr>
            </a:p>
          </p:txBody>
        </p:sp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45462" y="5104087"/>
            <a:ext cx="1152000" cy="25750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45462" y="5652420"/>
            <a:ext cx="1152000" cy="257506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445462" y="6445572"/>
            <a:ext cx="1152000" cy="25750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67574" y="3357041"/>
            <a:ext cx="1414398" cy="46775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6" y="7809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6" y="7809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517634" y="4083526"/>
            <a:ext cx="18288810" cy="17235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Настроили процесс работы с изменениями</a:t>
            </a:r>
          </a:p>
          <a:p>
            <a:pPr>
              <a:spcAft>
                <a:spcPts val="1200"/>
              </a:spcAft>
            </a:pPr>
            <a:r>
              <a:rPr lang="ru-RU" sz="3200" dirty="0">
                <a:solidFill>
                  <a:schemeClr val="bg1"/>
                </a:solidFill>
                <a:latin typeface="Rostelecom Basis" panose="020B0503030604040103" pitchFamily="34" charset="0"/>
              </a:rPr>
              <a:t>Согласование 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плана с заинтересованными сторонами и фиксация всех последующих запросов на изменение параметров </a:t>
            </a:r>
            <a:r>
              <a:rPr lang="ru-RU" sz="3200" smtClean="0">
                <a:solidFill>
                  <a:schemeClr val="bg1"/>
                </a:solidFill>
                <a:latin typeface="Rostelecom Basis" panose="020B0503030604040103" pitchFamily="34" charset="0"/>
              </a:rPr>
              <a:t>позволяет получать актуальную 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и валидную информацию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17634" y="6035675"/>
            <a:ext cx="18288810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Выстроили 3х уровневую систему отчетности</a:t>
            </a:r>
            <a:endParaRPr lang="ru-RU" sz="3200" b="1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Состав метрик для каждого вида отчета: регулярный статус-отчет по проекту, оперативная отчетность, </a:t>
            </a:r>
            <a:r>
              <a:rPr lang="ru-RU" sz="3200" dirty="0" err="1" smtClean="0">
                <a:solidFill>
                  <a:schemeClr val="bg1"/>
                </a:solidFill>
                <a:latin typeface="Rostelecom Basis" panose="020B0503030604040103" pitchFamily="34" charset="0"/>
              </a:rPr>
              <a:t>дашборд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 эффективности позволяют отслеживать здоровье проектов в динамике и получать объективный статус реализации проектов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07635" y="2115275"/>
            <a:ext cx="720000" cy="720000"/>
            <a:chOff x="832644" y="1913615"/>
            <a:chExt cx="720000" cy="720000"/>
          </a:xfrm>
        </p:grpSpPr>
        <p:sp>
          <p:nvSpPr>
            <p:cNvPr id="62" name="Овал 61"/>
            <p:cNvSpPr/>
            <p:nvPr/>
          </p:nvSpPr>
          <p:spPr>
            <a:xfrm>
              <a:off x="832644" y="1913615"/>
              <a:ext cx="720000" cy="720000"/>
            </a:xfrm>
            <a:prstGeom prst="ellipse">
              <a:avLst/>
            </a:prstGeom>
            <a:noFill/>
            <a:ln w="38100" cap="flat" cmpd="sng" algn="ctr">
              <a:solidFill>
                <a:srgbClr val="F2F3F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922644" y="2003615"/>
              <a:ext cx="540000" cy="540000"/>
            </a:xfrm>
            <a:prstGeom prst="ellipse">
              <a:avLst/>
            </a:prstGeom>
            <a:solidFill>
              <a:srgbClr val="F1F3F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72F3D"/>
                  </a:solidFill>
                  <a:effectLst/>
                  <a:uLnTx/>
                  <a:uFillTx/>
                  <a:latin typeface="Rostelecom Basis"/>
                  <a:ea typeface="+mn-ea"/>
                  <a:cs typeface="+mn-cs"/>
                </a:rPr>
                <a:t>1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2F3D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07635" y="4169818"/>
            <a:ext cx="720000" cy="720000"/>
            <a:chOff x="832644" y="4367963"/>
            <a:chExt cx="720000" cy="720000"/>
          </a:xfrm>
        </p:grpSpPr>
        <p:sp>
          <p:nvSpPr>
            <p:cNvPr id="65" name="Овал 64"/>
            <p:cNvSpPr/>
            <p:nvPr/>
          </p:nvSpPr>
          <p:spPr>
            <a:xfrm>
              <a:off x="832644" y="4367963"/>
              <a:ext cx="720000" cy="720000"/>
            </a:xfrm>
            <a:prstGeom prst="ellipse">
              <a:avLst/>
            </a:prstGeom>
            <a:noFill/>
            <a:ln w="38100" cap="flat" cmpd="sng" algn="ctr">
              <a:solidFill>
                <a:srgbClr val="F2F3F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922644" y="4457963"/>
              <a:ext cx="540000" cy="540000"/>
            </a:xfrm>
            <a:prstGeom prst="ellipse">
              <a:avLst/>
            </a:prstGeom>
            <a:solidFill>
              <a:srgbClr val="F1F3F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72F3D"/>
                  </a:solidFill>
                  <a:effectLst/>
                  <a:uLnTx/>
                  <a:uFillTx/>
                  <a:latin typeface="Rostelecom Basis"/>
                  <a:ea typeface="+mn-ea"/>
                  <a:cs typeface="+mn-cs"/>
                </a:rPr>
                <a:t>2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2F3D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7635" y="6119109"/>
            <a:ext cx="720000" cy="720000"/>
            <a:chOff x="832644" y="5441207"/>
            <a:chExt cx="720000" cy="720000"/>
          </a:xfrm>
        </p:grpSpPr>
        <p:sp>
          <p:nvSpPr>
            <p:cNvPr id="68" name="Овал 67"/>
            <p:cNvSpPr/>
            <p:nvPr/>
          </p:nvSpPr>
          <p:spPr>
            <a:xfrm>
              <a:off x="832644" y="5441207"/>
              <a:ext cx="720000" cy="720000"/>
            </a:xfrm>
            <a:prstGeom prst="ellipse">
              <a:avLst/>
            </a:prstGeom>
            <a:noFill/>
            <a:ln w="38100" cap="flat" cmpd="sng" algn="ctr">
              <a:solidFill>
                <a:srgbClr val="F2F3F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922644" y="5531207"/>
              <a:ext cx="540000" cy="540000"/>
            </a:xfrm>
            <a:prstGeom prst="ellipse">
              <a:avLst/>
            </a:prstGeom>
            <a:solidFill>
              <a:srgbClr val="F1F3F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72F3D"/>
                  </a:solidFill>
                  <a:effectLst/>
                  <a:uLnTx/>
                  <a:uFillTx/>
                  <a:latin typeface="Rostelecom Basis"/>
                  <a:ea typeface="+mn-ea"/>
                  <a:cs typeface="+mn-cs"/>
                </a:rPr>
                <a:t>3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2F3D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17634" y="2026126"/>
            <a:ext cx="18288810" cy="17235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Собрали цифровые паспорта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Заведение </a:t>
            </a:r>
            <a:r>
              <a:rPr lang="ru-RU" sz="3200" dirty="0">
                <a:solidFill>
                  <a:schemeClr val="bg1"/>
                </a:solidFill>
                <a:latin typeface="Rostelecom Basis" panose="020B0503030604040103" pitchFamily="34" charset="0"/>
              </a:rPr>
              <a:t>всех инициатив от Заказчиков 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в формате цифрового паспорта позволило определить весь периметр проектов с понятными целями и конкретными сроками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18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5932" b="1" dirty="0">
                <a:solidFill>
                  <a:schemeClr val="bg1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Как это работает на практике?</a:t>
            </a:r>
          </a:p>
        </p:txBody>
      </p:sp>
    </p:spTree>
    <p:extLst>
      <p:ext uri="{BB962C8B-B14F-4D97-AF65-F5344CB8AC3E}">
        <p14:creationId xmlns:p14="http://schemas.microsoft.com/office/powerpoint/2010/main" val="139604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6" y="7809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0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6" y="7809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07635" y="1768475"/>
            <a:ext cx="6228000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Для Руководителя проекта: регулярный статус-отчет по проекту, построенный на основе оценки отклонений по бюджету, срокам с выбором типовых причин отклонений, рискам</a:t>
            </a:r>
            <a:endParaRPr lang="en-US" sz="3200" dirty="0" smtClean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07635" y="5197475"/>
            <a:ext cx="62280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Для стейкхолдеров: оперативная отчетность по портфелю проектов</a:t>
            </a:r>
          </a:p>
        </p:txBody>
      </p:sp>
      <p:sp>
        <p:nvSpPr>
          <p:cNvPr id="41" name="заплатка верх"/>
          <p:cNvSpPr/>
          <p:nvPr/>
        </p:nvSpPr>
        <p:spPr>
          <a:xfrm>
            <a:off x="6395244" y="-274766"/>
            <a:ext cx="13710444" cy="2282274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60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Выстроили 3х уровневую систему отчетности</a:t>
            </a:r>
          </a:p>
        </p:txBody>
      </p:sp>
      <p:pic>
        <p:nvPicPr>
          <p:cNvPr id="18" name="Серед реза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 b="8065"/>
          <a:stretch/>
        </p:blipFill>
        <p:spPr>
          <a:xfrm>
            <a:off x="7038455" y="2445825"/>
            <a:ext cx="12970800" cy="6358147"/>
          </a:xfrm>
          <a:prstGeom prst="rect">
            <a:avLst/>
          </a:prstGeom>
        </p:spPr>
      </p:pic>
      <p:pic>
        <p:nvPicPr>
          <p:cNvPr id="19" name="Опер отчет"/>
          <p:cNvPicPr>
            <a:picLocks noChangeAspect="1"/>
          </p:cNvPicPr>
          <p:nvPr/>
        </p:nvPicPr>
        <p:blipFill rotWithShape="1">
          <a:blip r:embed="rId8"/>
          <a:srcRect b="5675"/>
          <a:stretch/>
        </p:blipFill>
        <p:spPr>
          <a:xfrm>
            <a:off x="7275659" y="2193742"/>
            <a:ext cx="12334318" cy="6426442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pic>
        <p:nvPicPr>
          <p:cNvPr id="22" name="Низ реза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0" b="981"/>
          <a:stretch/>
        </p:blipFill>
        <p:spPr>
          <a:xfrm>
            <a:off x="7038455" y="8801833"/>
            <a:ext cx="12986467" cy="554140"/>
          </a:xfrm>
          <a:prstGeom prst="rect">
            <a:avLst/>
          </a:prstGeom>
        </p:spPr>
      </p:pic>
      <p:pic>
        <p:nvPicPr>
          <p:cNvPr id="34" name="Верх реза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5"/>
          <a:stretch/>
        </p:blipFill>
        <p:spPr>
          <a:xfrm>
            <a:off x="7043401" y="1561717"/>
            <a:ext cx="12970868" cy="884108"/>
          </a:xfrm>
          <a:prstGeom prst="rect">
            <a:avLst/>
          </a:prstGeom>
        </p:spPr>
      </p:pic>
      <p:sp>
        <p:nvSpPr>
          <p:cNvPr id="26" name="фейд 3"/>
          <p:cNvSpPr/>
          <p:nvPr/>
        </p:nvSpPr>
        <p:spPr>
          <a:xfrm>
            <a:off x="7335974" y="1817762"/>
            <a:ext cx="12391428" cy="7298804"/>
          </a:xfrm>
          <a:prstGeom prst="roundRect">
            <a:avLst>
              <a:gd name="adj" fmla="val 2638"/>
            </a:avLst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ru-RU" sz="1092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1" name="Детализация отчета_2"/>
          <p:cNvPicPr>
            <a:picLocks noChangeAspect="1"/>
          </p:cNvPicPr>
          <p:nvPr/>
        </p:nvPicPr>
        <p:blipFill rotWithShape="1">
          <a:blip r:embed="rId9"/>
          <a:srcRect r="1678" b="2388"/>
          <a:stretch/>
        </p:blipFill>
        <p:spPr>
          <a:xfrm>
            <a:off x="8646436" y="2582404"/>
            <a:ext cx="9665230" cy="5226865"/>
          </a:xfrm>
          <a:prstGeom prst="roundRect">
            <a:avLst>
              <a:gd name="adj" fmla="val 3492"/>
            </a:avLst>
          </a:prstGeom>
        </p:spPr>
      </p:pic>
    </p:spTree>
    <p:extLst>
      <p:ext uri="{BB962C8B-B14F-4D97-AF65-F5344CB8AC3E}">
        <p14:creationId xmlns:p14="http://schemas.microsoft.com/office/powerpoint/2010/main" val="27255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6" y="7809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6" y="7809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07635" y="1768475"/>
            <a:ext cx="6228000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Для Руководителя проекта: регулярный статус-отчет по проекту, построенный на основе оценки отклонений по бюджету, срокам с выбором типовых причин отклонений, рискам</a:t>
            </a:r>
            <a:endParaRPr lang="en-US" sz="3200" dirty="0" smtClean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07635" y="5197475"/>
            <a:ext cx="62280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Для стейкхолдеров: оперативная отчетность по портфелю проектов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07635" y="6640572"/>
            <a:ext cx="6228000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Для ТОП-менеджмента: </a:t>
            </a:r>
            <a:r>
              <a:rPr lang="ru-RU" sz="3200" dirty="0" err="1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дашборд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 эффективности позволяет оценить, как происходит достижение выгод и заявленных показателей по портфелю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  <p:sp>
        <p:nvSpPr>
          <p:cNvPr id="27" name="Подложка 2"/>
          <p:cNvSpPr/>
          <p:nvPr/>
        </p:nvSpPr>
        <p:spPr>
          <a:xfrm>
            <a:off x="7491680" y="1962843"/>
            <a:ext cx="12286868" cy="8187631"/>
          </a:xfrm>
          <a:prstGeom prst="roundRect">
            <a:avLst>
              <a:gd name="adj" fmla="val 230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Э_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0"/>
          <a:stretch/>
        </p:blipFill>
        <p:spPr>
          <a:xfrm>
            <a:off x="7690644" y="2149476"/>
            <a:ext cx="11887200" cy="14325600"/>
          </a:xfrm>
          <a:prstGeom prst="rect">
            <a:avLst/>
          </a:prstGeom>
        </p:spPr>
      </p:pic>
      <p:sp>
        <p:nvSpPr>
          <p:cNvPr id="24" name="Фейд"/>
          <p:cNvSpPr/>
          <p:nvPr/>
        </p:nvSpPr>
        <p:spPr>
          <a:xfrm>
            <a:off x="7491680" y="1990437"/>
            <a:ext cx="12286868" cy="8186400"/>
          </a:xfrm>
          <a:custGeom>
            <a:avLst/>
            <a:gdLst>
              <a:gd name="connsiteX0" fmla="*/ 523768 w 12286868"/>
              <a:gd name="connsiteY0" fmla="*/ 5035838 h 8160036"/>
              <a:gd name="connsiteX1" fmla="*/ 198964 w 12286868"/>
              <a:gd name="connsiteY1" fmla="*/ 5360642 h 8160036"/>
              <a:gd name="connsiteX2" fmla="*/ 198964 w 12286868"/>
              <a:gd name="connsiteY2" fmla="*/ 7726575 h 8160036"/>
              <a:gd name="connsiteX3" fmla="*/ 523768 w 12286868"/>
              <a:gd name="connsiteY3" fmla="*/ 8051379 h 8160036"/>
              <a:gd name="connsiteX4" fmla="*/ 11761360 w 12286868"/>
              <a:gd name="connsiteY4" fmla="*/ 8051379 h 8160036"/>
              <a:gd name="connsiteX5" fmla="*/ 12086164 w 12286868"/>
              <a:gd name="connsiteY5" fmla="*/ 7726575 h 8160036"/>
              <a:gd name="connsiteX6" fmla="*/ 12086164 w 12286868"/>
              <a:gd name="connsiteY6" fmla="*/ 5360642 h 8160036"/>
              <a:gd name="connsiteX7" fmla="*/ 11761360 w 12286868"/>
              <a:gd name="connsiteY7" fmla="*/ 5035838 h 8160036"/>
              <a:gd name="connsiteX8" fmla="*/ 188334 w 12286868"/>
              <a:gd name="connsiteY8" fmla="*/ 0 h 8160036"/>
              <a:gd name="connsiteX9" fmla="*/ 12098534 w 12286868"/>
              <a:gd name="connsiteY9" fmla="*/ 0 h 8160036"/>
              <a:gd name="connsiteX10" fmla="*/ 12286868 w 12286868"/>
              <a:gd name="connsiteY10" fmla="*/ 188334 h 8160036"/>
              <a:gd name="connsiteX11" fmla="*/ 12286868 w 12286868"/>
              <a:gd name="connsiteY11" fmla="*/ 7971702 h 8160036"/>
              <a:gd name="connsiteX12" fmla="*/ 12098534 w 12286868"/>
              <a:gd name="connsiteY12" fmla="*/ 8160036 h 8160036"/>
              <a:gd name="connsiteX13" fmla="*/ 188334 w 12286868"/>
              <a:gd name="connsiteY13" fmla="*/ 8160036 h 8160036"/>
              <a:gd name="connsiteX14" fmla="*/ 0 w 12286868"/>
              <a:gd name="connsiteY14" fmla="*/ 7971702 h 8160036"/>
              <a:gd name="connsiteX15" fmla="*/ 0 w 12286868"/>
              <a:gd name="connsiteY15" fmla="*/ 188334 h 8160036"/>
              <a:gd name="connsiteX16" fmla="*/ 188334 w 12286868"/>
              <a:gd name="connsiteY16" fmla="*/ 0 h 81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86868" h="8160036">
                <a:moveTo>
                  <a:pt x="523768" y="5035838"/>
                </a:moveTo>
                <a:cubicBezTo>
                  <a:pt x="344384" y="5035838"/>
                  <a:pt x="198964" y="5181258"/>
                  <a:pt x="198964" y="5360642"/>
                </a:cubicBezTo>
                <a:lnTo>
                  <a:pt x="198964" y="7726575"/>
                </a:lnTo>
                <a:cubicBezTo>
                  <a:pt x="198964" y="7905959"/>
                  <a:pt x="344384" y="8051379"/>
                  <a:pt x="523768" y="8051379"/>
                </a:cubicBezTo>
                <a:lnTo>
                  <a:pt x="11761360" y="8051379"/>
                </a:lnTo>
                <a:cubicBezTo>
                  <a:pt x="11940744" y="8051379"/>
                  <a:pt x="12086164" y="7905959"/>
                  <a:pt x="12086164" y="7726575"/>
                </a:cubicBezTo>
                <a:lnTo>
                  <a:pt x="12086164" y="5360642"/>
                </a:lnTo>
                <a:cubicBezTo>
                  <a:pt x="12086164" y="5181258"/>
                  <a:pt x="11940744" y="5035838"/>
                  <a:pt x="11761360" y="5035838"/>
                </a:cubicBezTo>
                <a:close/>
                <a:moveTo>
                  <a:pt x="188334" y="0"/>
                </a:moveTo>
                <a:lnTo>
                  <a:pt x="12098534" y="0"/>
                </a:lnTo>
                <a:cubicBezTo>
                  <a:pt x="12202548" y="0"/>
                  <a:pt x="12286868" y="84320"/>
                  <a:pt x="12286868" y="188334"/>
                </a:cubicBezTo>
                <a:lnTo>
                  <a:pt x="12286868" y="7971702"/>
                </a:lnTo>
                <a:cubicBezTo>
                  <a:pt x="12286868" y="8075716"/>
                  <a:pt x="12202548" y="8160036"/>
                  <a:pt x="12098534" y="8160036"/>
                </a:cubicBezTo>
                <a:lnTo>
                  <a:pt x="188334" y="8160036"/>
                </a:lnTo>
                <a:cubicBezTo>
                  <a:pt x="84320" y="8160036"/>
                  <a:pt x="0" y="8075716"/>
                  <a:pt x="0" y="7971702"/>
                </a:cubicBezTo>
                <a:lnTo>
                  <a:pt x="0" y="188334"/>
                </a:lnTo>
                <a:cubicBezTo>
                  <a:pt x="0" y="84320"/>
                  <a:pt x="84320" y="0"/>
                  <a:pt x="188334" y="0"/>
                </a:cubicBez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5" name="Э_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5" b="28915"/>
          <a:stretch/>
        </p:blipFill>
        <p:spPr>
          <a:xfrm>
            <a:off x="7690644" y="930275"/>
            <a:ext cx="11887200" cy="12420600"/>
          </a:xfrm>
          <a:prstGeom prst="rect">
            <a:avLst/>
          </a:prstGeom>
        </p:spPr>
      </p:pic>
      <p:pic>
        <p:nvPicPr>
          <p:cNvPr id="30" name="Э_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0"/>
          <a:stretch/>
        </p:blipFill>
        <p:spPr>
          <a:xfrm>
            <a:off x="7690644" y="1006475"/>
            <a:ext cx="11887200" cy="16230600"/>
          </a:xfrm>
          <a:prstGeom prst="rect">
            <a:avLst/>
          </a:prstGeom>
        </p:spPr>
      </p:pic>
      <p:sp>
        <p:nvSpPr>
          <p:cNvPr id="36" name="Фейд_2"/>
          <p:cNvSpPr/>
          <p:nvPr/>
        </p:nvSpPr>
        <p:spPr>
          <a:xfrm>
            <a:off x="7491680" y="1964074"/>
            <a:ext cx="12286868" cy="8186400"/>
          </a:xfrm>
          <a:custGeom>
            <a:avLst/>
            <a:gdLst>
              <a:gd name="connsiteX0" fmla="*/ 540134 w 12286868"/>
              <a:gd name="connsiteY0" fmla="*/ 4310619 h 8186400"/>
              <a:gd name="connsiteX1" fmla="*/ 198964 w 12286868"/>
              <a:gd name="connsiteY1" fmla="*/ 4651789 h 8186400"/>
              <a:gd name="connsiteX2" fmla="*/ 198964 w 12286868"/>
              <a:gd name="connsiteY2" fmla="*/ 5377962 h 8186400"/>
              <a:gd name="connsiteX3" fmla="*/ 198964 w 12286868"/>
              <a:gd name="connsiteY3" fmla="*/ 6016431 h 8186400"/>
              <a:gd name="connsiteX4" fmla="*/ 198964 w 12286868"/>
              <a:gd name="connsiteY4" fmla="*/ 7751538 h 8186400"/>
              <a:gd name="connsiteX5" fmla="*/ 523768 w 12286868"/>
              <a:gd name="connsiteY5" fmla="*/ 8077392 h 8186400"/>
              <a:gd name="connsiteX6" fmla="*/ 11761360 w 12286868"/>
              <a:gd name="connsiteY6" fmla="*/ 8077392 h 8186400"/>
              <a:gd name="connsiteX7" fmla="*/ 12086164 w 12286868"/>
              <a:gd name="connsiteY7" fmla="*/ 7751538 h 8186400"/>
              <a:gd name="connsiteX8" fmla="*/ 12086164 w 12286868"/>
              <a:gd name="connsiteY8" fmla="*/ 6016431 h 8186400"/>
              <a:gd name="connsiteX9" fmla="*/ 12086164 w 12286868"/>
              <a:gd name="connsiteY9" fmla="*/ 5377962 h 8186400"/>
              <a:gd name="connsiteX10" fmla="*/ 12086164 w 12286868"/>
              <a:gd name="connsiteY10" fmla="*/ 4651789 h 8186400"/>
              <a:gd name="connsiteX11" fmla="*/ 11744994 w 12286868"/>
              <a:gd name="connsiteY11" fmla="*/ 4310619 h 8186400"/>
              <a:gd name="connsiteX12" fmla="*/ 188334 w 12286868"/>
              <a:gd name="connsiteY12" fmla="*/ 0 h 8186400"/>
              <a:gd name="connsiteX13" fmla="*/ 12098534 w 12286868"/>
              <a:gd name="connsiteY13" fmla="*/ 0 h 8186400"/>
              <a:gd name="connsiteX14" fmla="*/ 12286868 w 12286868"/>
              <a:gd name="connsiteY14" fmla="*/ 188943 h 8186400"/>
              <a:gd name="connsiteX15" fmla="*/ 12286868 w 12286868"/>
              <a:gd name="connsiteY15" fmla="*/ 7997458 h 8186400"/>
              <a:gd name="connsiteX16" fmla="*/ 12098534 w 12286868"/>
              <a:gd name="connsiteY16" fmla="*/ 8186400 h 8186400"/>
              <a:gd name="connsiteX17" fmla="*/ 188334 w 12286868"/>
              <a:gd name="connsiteY17" fmla="*/ 8186400 h 8186400"/>
              <a:gd name="connsiteX18" fmla="*/ 0 w 12286868"/>
              <a:gd name="connsiteY18" fmla="*/ 7997458 h 8186400"/>
              <a:gd name="connsiteX19" fmla="*/ 0 w 12286868"/>
              <a:gd name="connsiteY19" fmla="*/ 188943 h 8186400"/>
              <a:gd name="connsiteX20" fmla="*/ 188334 w 12286868"/>
              <a:gd name="connsiteY20" fmla="*/ 0 h 81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86868" h="8186400">
                <a:moveTo>
                  <a:pt x="540134" y="4310619"/>
                </a:moveTo>
                <a:cubicBezTo>
                  <a:pt x="351711" y="4310619"/>
                  <a:pt x="198964" y="4463366"/>
                  <a:pt x="198964" y="4651789"/>
                </a:cubicBezTo>
                <a:lnTo>
                  <a:pt x="198964" y="5377962"/>
                </a:lnTo>
                <a:lnTo>
                  <a:pt x="198964" y="6016431"/>
                </a:lnTo>
                <a:lnTo>
                  <a:pt x="198964" y="7751538"/>
                </a:lnTo>
                <a:cubicBezTo>
                  <a:pt x="198964" y="7931502"/>
                  <a:pt x="344384" y="8077392"/>
                  <a:pt x="523768" y="8077392"/>
                </a:cubicBezTo>
                <a:lnTo>
                  <a:pt x="11761360" y="8077392"/>
                </a:lnTo>
                <a:cubicBezTo>
                  <a:pt x="11940744" y="8077392"/>
                  <a:pt x="12086164" y="7931502"/>
                  <a:pt x="12086164" y="7751538"/>
                </a:cubicBezTo>
                <a:lnTo>
                  <a:pt x="12086164" y="6016431"/>
                </a:lnTo>
                <a:lnTo>
                  <a:pt x="12086164" y="5377962"/>
                </a:lnTo>
                <a:lnTo>
                  <a:pt x="12086164" y="4651789"/>
                </a:lnTo>
                <a:cubicBezTo>
                  <a:pt x="12086164" y="4463366"/>
                  <a:pt x="11933416" y="4310619"/>
                  <a:pt x="11744994" y="4310619"/>
                </a:cubicBezTo>
                <a:close/>
                <a:moveTo>
                  <a:pt x="188334" y="0"/>
                </a:moveTo>
                <a:lnTo>
                  <a:pt x="12098534" y="0"/>
                </a:lnTo>
                <a:cubicBezTo>
                  <a:pt x="12202548" y="0"/>
                  <a:pt x="12286868" y="84593"/>
                  <a:pt x="12286868" y="188943"/>
                </a:cubicBezTo>
                <a:lnTo>
                  <a:pt x="12286868" y="7997458"/>
                </a:lnTo>
                <a:cubicBezTo>
                  <a:pt x="12286868" y="8101808"/>
                  <a:pt x="12202548" y="8186400"/>
                  <a:pt x="12098534" y="8186400"/>
                </a:cubicBezTo>
                <a:lnTo>
                  <a:pt x="188334" y="8186400"/>
                </a:lnTo>
                <a:cubicBezTo>
                  <a:pt x="84320" y="8186400"/>
                  <a:pt x="0" y="8101808"/>
                  <a:pt x="0" y="7997458"/>
                </a:cubicBezTo>
                <a:lnTo>
                  <a:pt x="0" y="188943"/>
                </a:lnTo>
                <a:cubicBezTo>
                  <a:pt x="0" y="84593"/>
                  <a:pt x="84320" y="0"/>
                  <a:pt x="188334" y="0"/>
                </a:cubicBez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заплатка низ"/>
          <p:cNvSpPr/>
          <p:nvPr/>
        </p:nvSpPr>
        <p:spPr>
          <a:xfrm>
            <a:off x="6395244" y="10150474"/>
            <a:ext cx="13710444" cy="1447800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лого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44" y="10041816"/>
            <a:ext cx="3523444" cy="1175459"/>
          </a:xfrm>
          <a:prstGeom prst="rect">
            <a:avLst/>
          </a:prstGeom>
        </p:spPr>
      </p:pic>
      <p:sp>
        <p:nvSpPr>
          <p:cNvPr id="41" name="заплатка верх"/>
          <p:cNvSpPr/>
          <p:nvPr/>
        </p:nvSpPr>
        <p:spPr>
          <a:xfrm>
            <a:off x="6395244" y="-274766"/>
            <a:ext cx="13710444" cy="2282274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60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Выстроили 3х уровневую систему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22518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1998E-6 -3.81246E-6 L 1.81998E-6 -0.562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1998E-6 3.13869E-6 L 1.81998E-6 -0.306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1998E-6 6.56934E-7 L 1.81998E-6 -0.645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 animBg="1"/>
      <p:bldP spid="24" grpId="0" animBg="1"/>
      <p:bldP spid="24" grpId="1" animBg="1"/>
      <p:bldP spid="36" grpId="0" animBg="1"/>
      <p:bldP spid="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6" y="7809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6" y="7809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517634" y="4083526"/>
            <a:ext cx="18288810" cy="17235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Настроили процесс работы с изменениями</a:t>
            </a:r>
          </a:p>
          <a:p>
            <a:pPr>
              <a:spcAft>
                <a:spcPts val="1200"/>
              </a:spcAft>
            </a:pPr>
            <a:r>
              <a:rPr lang="ru-RU" sz="3200" dirty="0">
                <a:solidFill>
                  <a:schemeClr val="bg1"/>
                </a:solidFill>
                <a:latin typeface="Rostelecom Basis" panose="020B0503030604040103" pitchFamily="34" charset="0"/>
              </a:rPr>
              <a:t>Согласование 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плана с заинтересованными сторонами и фиксация всех последующих запросов на изменение параметров </a:t>
            </a:r>
            <a:r>
              <a:rPr lang="ru-RU" sz="3200" smtClean="0">
                <a:solidFill>
                  <a:schemeClr val="bg1"/>
                </a:solidFill>
                <a:latin typeface="Rostelecom Basis" panose="020B0503030604040103" pitchFamily="34" charset="0"/>
              </a:rPr>
              <a:t>позволяет получать актуальную 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и валидную информацию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17634" y="6035675"/>
            <a:ext cx="18288810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Выстроили 3х уровневую систему отчетности</a:t>
            </a:r>
            <a:endParaRPr lang="ru-RU" sz="3200" b="1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Состав метрик для каждого вида отчета: регулярный статус-отчет по проекту, оперативная отчетность, </a:t>
            </a:r>
            <a:r>
              <a:rPr lang="ru-RU" sz="3200" dirty="0" err="1" smtClean="0">
                <a:solidFill>
                  <a:schemeClr val="bg1"/>
                </a:solidFill>
                <a:latin typeface="Rostelecom Basis" panose="020B0503030604040103" pitchFamily="34" charset="0"/>
              </a:rPr>
              <a:t>дашборд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 эффективности позволяют отслеживать здоровье проектов в динамике и получать объективный статус реализации проектов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07635" y="2115275"/>
            <a:ext cx="720000" cy="720000"/>
            <a:chOff x="832644" y="1913615"/>
            <a:chExt cx="720000" cy="720000"/>
          </a:xfrm>
        </p:grpSpPr>
        <p:sp>
          <p:nvSpPr>
            <p:cNvPr id="62" name="Овал 61"/>
            <p:cNvSpPr/>
            <p:nvPr/>
          </p:nvSpPr>
          <p:spPr>
            <a:xfrm>
              <a:off x="832644" y="1913615"/>
              <a:ext cx="720000" cy="720000"/>
            </a:xfrm>
            <a:prstGeom prst="ellipse">
              <a:avLst/>
            </a:prstGeom>
            <a:noFill/>
            <a:ln w="38100" cap="flat" cmpd="sng" algn="ctr">
              <a:solidFill>
                <a:srgbClr val="F2F3F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922644" y="2003615"/>
              <a:ext cx="540000" cy="540000"/>
            </a:xfrm>
            <a:prstGeom prst="ellipse">
              <a:avLst/>
            </a:prstGeom>
            <a:solidFill>
              <a:srgbClr val="F1F3F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72F3D"/>
                  </a:solidFill>
                  <a:effectLst/>
                  <a:uLnTx/>
                  <a:uFillTx/>
                  <a:latin typeface="Rostelecom Basis"/>
                  <a:ea typeface="+mn-ea"/>
                  <a:cs typeface="+mn-cs"/>
                </a:rPr>
                <a:t>1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2F3D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07635" y="4169818"/>
            <a:ext cx="720000" cy="720000"/>
            <a:chOff x="832644" y="4367963"/>
            <a:chExt cx="720000" cy="720000"/>
          </a:xfrm>
        </p:grpSpPr>
        <p:sp>
          <p:nvSpPr>
            <p:cNvPr id="65" name="Овал 64"/>
            <p:cNvSpPr/>
            <p:nvPr/>
          </p:nvSpPr>
          <p:spPr>
            <a:xfrm>
              <a:off x="832644" y="4367963"/>
              <a:ext cx="720000" cy="720000"/>
            </a:xfrm>
            <a:prstGeom prst="ellipse">
              <a:avLst/>
            </a:prstGeom>
            <a:noFill/>
            <a:ln w="38100" cap="flat" cmpd="sng" algn="ctr">
              <a:solidFill>
                <a:srgbClr val="F2F3F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922644" y="4457963"/>
              <a:ext cx="540000" cy="540000"/>
            </a:xfrm>
            <a:prstGeom prst="ellipse">
              <a:avLst/>
            </a:prstGeom>
            <a:solidFill>
              <a:srgbClr val="F1F3F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72F3D"/>
                  </a:solidFill>
                  <a:effectLst/>
                  <a:uLnTx/>
                  <a:uFillTx/>
                  <a:latin typeface="Rostelecom Basis"/>
                  <a:ea typeface="+mn-ea"/>
                  <a:cs typeface="+mn-cs"/>
                </a:rPr>
                <a:t>2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2F3D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7635" y="6119109"/>
            <a:ext cx="720000" cy="720000"/>
            <a:chOff x="832644" y="5441207"/>
            <a:chExt cx="720000" cy="720000"/>
          </a:xfrm>
        </p:grpSpPr>
        <p:sp>
          <p:nvSpPr>
            <p:cNvPr id="68" name="Овал 67"/>
            <p:cNvSpPr/>
            <p:nvPr/>
          </p:nvSpPr>
          <p:spPr>
            <a:xfrm>
              <a:off x="832644" y="5441207"/>
              <a:ext cx="720000" cy="720000"/>
            </a:xfrm>
            <a:prstGeom prst="ellipse">
              <a:avLst/>
            </a:prstGeom>
            <a:noFill/>
            <a:ln w="38100" cap="flat" cmpd="sng" algn="ctr">
              <a:solidFill>
                <a:srgbClr val="F2F3F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922644" y="5531207"/>
              <a:ext cx="540000" cy="540000"/>
            </a:xfrm>
            <a:prstGeom prst="ellipse">
              <a:avLst/>
            </a:prstGeom>
            <a:solidFill>
              <a:srgbClr val="F1F3F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72F3D"/>
                  </a:solidFill>
                  <a:effectLst/>
                  <a:uLnTx/>
                  <a:uFillTx/>
                  <a:latin typeface="Rostelecom Basis"/>
                  <a:ea typeface="+mn-ea"/>
                  <a:cs typeface="+mn-cs"/>
                </a:rPr>
                <a:t>3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2F3D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17634" y="2026126"/>
            <a:ext cx="18288810" cy="17235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Собрали цифровые паспорта</a:t>
            </a: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Заведение </a:t>
            </a:r>
            <a:r>
              <a:rPr lang="ru-RU" sz="3200" dirty="0">
                <a:solidFill>
                  <a:schemeClr val="bg1"/>
                </a:solidFill>
                <a:latin typeface="Rostelecom Basis" panose="020B0503030604040103" pitchFamily="34" charset="0"/>
              </a:rPr>
              <a:t>всех инициатив в формате цифрового паспорта позволило определить весь периметр проектов с понятными целями и конкретными сроками</a:t>
            </a:r>
          </a:p>
        </p:txBody>
      </p:sp>
      <p:sp>
        <p:nvSpPr>
          <p:cNvPr id="18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5932" b="1" dirty="0">
                <a:solidFill>
                  <a:schemeClr val="bg1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Как это работает на практике?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37478" y="8480266"/>
            <a:ext cx="18288810" cy="17235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Создали инструмент для Руководителя проекта</a:t>
            </a:r>
            <a:endParaRPr lang="ru-RU" sz="3200" b="1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Сводка как рабочая область Руководителя проекта позволяет своевременно отслеживать статус по проектам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27479" y="8563700"/>
            <a:ext cx="720000" cy="720000"/>
            <a:chOff x="832644" y="5441207"/>
            <a:chExt cx="720000" cy="720000"/>
          </a:xfrm>
        </p:grpSpPr>
        <p:sp>
          <p:nvSpPr>
            <p:cNvPr id="20" name="Овал 19"/>
            <p:cNvSpPr/>
            <p:nvPr/>
          </p:nvSpPr>
          <p:spPr>
            <a:xfrm>
              <a:off x="832644" y="5441207"/>
              <a:ext cx="720000" cy="720000"/>
            </a:xfrm>
            <a:prstGeom prst="ellipse">
              <a:avLst/>
            </a:prstGeom>
            <a:noFill/>
            <a:ln w="38100" cap="flat" cmpd="sng" algn="ctr">
              <a:solidFill>
                <a:srgbClr val="F2F3F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922644" y="5531207"/>
              <a:ext cx="540000" cy="540000"/>
            </a:xfrm>
            <a:prstGeom prst="ellipse">
              <a:avLst/>
            </a:prstGeom>
            <a:solidFill>
              <a:srgbClr val="F1F3F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72F3D"/>
                  </a:solidFill>
                  <a:effectLst/>
                  <a:uLnTx/>
                  <a:uFillTx/>
                  <a:latin typeface="Rostelecom Basis"/>
                  <a:ea typeface="+mn-ea"/>
                  <a:cs typeface="+mn-cs"/>
                </a:rPr>
                <a:t>4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2F3D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4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6" y="7809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6" y="7809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одложка 2"/>
          <p:cNvSpPr/>
          <p:nvPr/>
        </p:nvSpPr>
        <p:spPr>
          <a:xfrm>
            <a:off x="7491680" y="1962843"/>
            <a:ext cx="12286868" cy="8187631"/>
          </a:xfrm>
          <a:prstGeom prst="roundRect">
            <a:avLst>
              <a:gd name="adj" fmla="val 230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3" r="169" b="-307"/>
          <a:stretch/>
        </p:blipFill>
        <p:spPr>
          <a:xfrm>
            <a:off x="7593444" y="2147630"/>
            <a:ext cx="12115850" cy="11812845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28" name="заплатка низ"/>
          <p:cNvSpPr/>
          <p:nvPr/>
        </p:nvSpPr>
        <p:spPr>
          <a:xfrm>
            <a:off x="6395244" y="10150474"/>
            <a:ext cx="13710444" cy="1447800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платка верх"/>
          <p:cNvSpPr/>
          <p:nvPr/>
        </p:nvSpPr>
        <p:spPr>
          <a:xfrm>
            <a:off x="6395244" y="-274766"/>
            <a:ext cx="13710444" cy="2282274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60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Создали инструмент для Руководителя проекта</a:t>
            </a:r>
          </a:p>
        </p:txBody>
      </p:sp>
      <p:pic>
        <p:nvPicPr>
          <p:cNvPr id="39" name="лого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44" y="10041816"/>
            <a:ext cx="3523444" cy="1175459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2616930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Статус по работам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1920875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Статус по проектам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7611" y="3312985"/>
            <a:ext cx="62280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Статус по бюджету и отклонениями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8148" y="4501483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Предстоящие действия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7611" y="5182550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Просроченные работы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24E-6 5.61482E-8 L 2.2424E-6 -0.326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6" y="7809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6" y="7809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371466" eaLnBrk="1" fontAlgn="auto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ru-RU" sz="5932" b="1" noProof="0" dirty="0" smtClean="0">
                <a:solidFill>
                  <a:prstClr val="white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Результаты внедрения ИСУП</a:t>
            </a:r>
            <a:endParaRPr kumimoji="0" lang="ru-RU" sz="5932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Golos Text DemiBold" panose="020B0604020202020204" charset="0"/>
              <a:sym typeface="Helvetica Neue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0887" y="4733119"/>
            <a:ext cx="1798319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Валидность: 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изменения по проектам проходят валидацию со стейкхолдерами и фиксируется хронология изменения</a:t>
            </a:r>
            <a:endParaRPr lang="ru-RU" sz="3200" b="1" dirty="0" smtClean="0">
              <a:solidFill>
                <a:schemeClr val="bg1"/>
              </a:solidFill>
              <a:latin typeface="Rostelecom Basis" panose="020B05030306040401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0887" y="3209554"/>
            <a:ext cx="1798319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Полнота: 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Ключевым и наиболее актуальным источником данных по проекту является его цифровой паспорт в ИСУП</a:t>
            </a:r>
            <a:endParaRPr lang="ru-RU" sz="3200" b="1" dirty="0" smtClean="0">
              <a:solidFill>
                <a:schemeClr val="bg1"/>
              </a:solidFill>
              <a:effectLst/>
              <a:latin typeface="Rostelecom Basis" panose="020B05030306040401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0887" y="6256685"/>
            <a:ext cx="1798319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Объективность: 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 по проекту доступен в режиме реального времени и для каждого </a:t>
            </a:r>
            <a:r>
              <a:rPr lang="ru-RU" sz="3200" dirty="0" err="1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стейкхолдера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свой инструмент</a:t>
            </a:r>
            <a:endParaRPr lang="ru-RU" sz="3200" b="1" dirty="0">
              <a:solidFill>
                <a:schemeClr val="bg1"/>
              </a:solidFill>
              <a:effectLst/>
              <a:latin typeface="Rostelecom Basis" panose="020B05030306040401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A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726DE-FE2D-3128-7A71-AE01EF05A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36">
            <a:extLst>
              <a:ext uri="{FF2B5EF4-FFF2-40B4-BE49-F238E27FC236}">
                <a16:creationId xmlns:a16="http://schemas.microsoft.com/office/drawing/2014/main" id="{04D318FF-C809-A63E-61DD-3BE19A497BEE}"/>
              </a:ext>
            </a:extLst>
          </p:cNvPr>
          <p:cNvSpPr/>
          <p:nvPr/>
        </p:nvSpPr>
        <p:spPr>
          <a:xfrm>
            <a:off x="836330" y="2609813"/>
            <a:ext cx="18665560" cy="6430436"/>
          </a:xfrm>
          <a:prstGeom prst="roundRect">
            <a:avLst>
              <a:gd name="adj" fmla="val 4254"/>
            </a:avLst>
          </a:prstGeom>
          <a:gradFill flip="none" rotWithShape="1">
            <a:gsLst>
              <a:gs pos="100000">
                <a:srgbClr val="273A64"/>
              </a:gs>
              <a:gs pos="38000">
                <a:schemeClr val="bg1"/>
              </a:gs>
              <a:gs pos="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6436"/>
            <a:endParaRPr lang="ru-RU" sz="2635" b="1" dirty="0">
              <a:solidFill>
                <a:srgbClr val="272F3D"/>
              </a:solidFill>
              <a:latin typeface="Rostelecom Basi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71375"/>
              </p:ext>
            </p:extLst>
          </p:nvPr>
        </p:nvGraphicFramePr>
        <p:xfrm>
          <a:off x="832644" y="2615415"/>
          <a:ext cx="18689499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000">
                  <a:extLst>
                    <a:ext uri="{9D8B030D-6E8A-4147-A177-3AD203B41FA5}">
                      <a16:colId xmlns:a16="http://schemas.microsoft.com/office/drawing/2014/main" val="4213171728"/>
                    </a:ext>
                  </a:extLst>
                </a:gridCol>
                <a:gridCol w="4453833">
                  <a:extLst>
                    <a:ext uri="{9D8B030D-6E8A-4147-A177-3AD203B41FA5}">
                      <a16:colId xmlns:a16="http://schemas.microsoft.com/office/drawing/2014/main" val="1626053669"/>
                    </a:ext>
                  </a:extLst>
                </a:gridCol>
                <a:gridCol w="4453833">
                  <a:extLst>
                    <a:ext uri="{9D8B030D-6E8A-4147-A177-3AD203B41FA5}">
                      <a16:colId xmlns:a16="http://schemas.microsoft.com/office/drawing/2014/main" val="2898538915"/>
                    </a:ext>
                  </a:extLst>
                </a:gridCol>
                <a:gridCol w="4453833">
                  <a:extLst>
                    <a:ext uri="{9D8B030D-6E8A-4147-A177-3AD203B41FA5}">
                      <a16:colId xmlns:a16="http://schemas.microsoft.com/office/drawing/2014/main" val="2381949005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lvl="0"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Всего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 проектов в портфеле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254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rgbClr val="272F3D"/>
                          </a:solidFill>
                          <a:latin typeface="Rostelecom Basis"/>
                        </a:rPr>
                        <a:t>309</a:t>
                      </a: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101828"/>
                          </a:solidFill>
                          <a:latin typeface="Rostelecom Basis" panose="020B0503030604040103" pitchFamily="34" charset="0"/>
                        </a:rPr>
                        <a:t>255</a:t>
                      </a:r>
                      <a:endParaRPr lang="ru-RU" sz="2800" b="0" dirty="0">
                        <a:solidFill>
                          <a:srgbClr val="101828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30633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0"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Завершенные проекты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67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272F3D"/>
                          </a:solidFill>
                          <a:latin typeface="Rostelecom Basis"/>
                        </a:rPr>
                        <a:t>106 </a:t>
                      </a:r>
                      <a:r>
                        <a:rPr lang="ru-RU" sz="2800" b="1" dirty="0" smtClean="0">
                          <a:solidFill>
                            <a:srgbClr val="272F3D"/>
                          </a:solidFill>
                          <a:latin typeface="Rostelecom Basis"/>
                        </a:rPr>
                        <a:t>(</a:t>
                      </a:r>
                      <a:r>
                        <a:rPr lang="ru-RU" sz="2800" b="1" dirty="0" smtClean="0">
                          <a:solidFill>
                            <a:srgbClr val="006600"/>
                          </a:solidFill>
                          <a:latin typeface="Rostelecom Basis"/>
                        </a:rPr>
                        <a:t>↑38%</a:t>
                      </a:r>
                      <a:r>
                        <a:rPr lang="ru-RU" sz="2800" b="1" dirty="0" smtClean="0">
                          <a:solidFill>
                            <a:srgbClr val="272F3D"/>
                          </a:solidFill>
                          <a:latin typeface="Rostelecom Basis"/>
                        </a:rPr>
                        <a:t>) </a:t>
                      </a: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101828"/>
                          </a:solidFill>
                          <a:latin typeface="Rostelecom Basis" panose="020B0503030604040103" pitchFamily="34" charset="0"/>
                        </a:rPr>
                        <a:t>49</a:t>
                      </a:r>
                      <a:endParaRPr lang="ru-RU" sz="2800" b="0" dirty="0">
                        <a:solidFill>
                          <a:srgbClr val="101828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99295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1" algn="l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- доля с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 опережением / 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в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 срок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70%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101828"/>
                          </a:solidFill>
                          <a:latin typeface="Rostelecom Basis" panose="020B0503030604040103" pitchFamily="34" charset="0"/>
                        </a:rPr>
                        <a:t>79% </a:t>
                      </a:r>
                      <a:r>
                        <a:rPr kumimoji="0" lang="ru-RU" sz="2800" b="1" i="0" u="none" strike="noStrike" kern="120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(</a:t>
                      </a:r>
                      <a:r>
                        <a:rPr kumimoji="0" lang="ru-RU" sz="28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↑9%</a:t>
                      </a:r>
                      <a:r>
                        <a:rPr kumimoji="0" lang="ru-RU" sz="2800" b="1" i="0" u="none" strike="noStrike" kern="120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)</a:t>
                      </a:r>
                      <a:endParaRPr lang="ru-RU" sz="2800" b="1" dirty="0">
                        <a:solidFill>
                          <a:srgbClr val="101828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101828"/>
                          </a:solidFill>
                          <a:latin typeface="Rostelecom Basis" panose="020B0503030604040103" pitchFamily="34" charset="0"/>
                        </a:rPr>
                        <a:t>22</a:t>
                      </a:r>
                      <a:endParaRPr lang="ru-RU" sz="2800" b="0" dirty="0">
                        <a:solidFill>
                          <a:srgbClr val="101828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52016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lvl="1" algn="l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- доля позже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 срока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 </a:t>
                      </a:r>
                      <a:endParaRPr lang="ru-RU" sz="2300" b="0" dirty="0">
                        <a:solidFill>
                          <a:schemeClr val="tx1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30%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101828"/>
                          </a:solidFill>
                          <a:latin typeface="Rostelecom Basis" panose="020B0503030604040103" pitchFamily="34" charset="0"/>
                        </a:rPr>
                        <a:t>21% </a:t>
                      </a:r>
                      <a:r>
                        <a:rPr kumimoji="0" lang="ru-RU" sz="2800" b="1" i="0" u="none" strike="noStrike" kern="120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(</a:t>
                      </a:r>
                      <a:r>
                        <a:rPr lang="ru-RU" sz="2800" b="1" dirty="0" smtClean="0">
                          <a:solidFill>
                            <a:srgbClr val="006600"/>
                          </a:solidFill>
                          <a:latin typeface="Rostelecom Basis" panose="020B0503030604040103" pitchFamily="34" charset="0"/>
                        </a:rPr>
                        <a:t>↓</a:t>
                      </a:r>
                      <a:r>
                        <a:rPr kumimoji="0" lang="ru-RU" sz="28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9%</a:t>
                      </a:r>
                      <a:r>
                        <a:rPr kumimoji="0" lang="ru-RU" sz="2800" b="1" i="0" u="none" strike="noStrike" kern="120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)</a:t>
                      </a:r>
                      <a:endParaRPr lang="ru-RU" sz="2800" b="1" dirty="0">
                        <a:solidFill>
                          <a:srgbClr val="101828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101828"/>
                          </a:solidFill>
                          <a:latin typeface="Rostelecom Basis" panose="020B0503030604040103" pitchFamily="34" charset="0"/>
                        </a:rPr>
                        <a:t>29</a:t>
                      </a:r>
                      <a:endParaRPr lang="ru-RU" sz="2800" b="0" dirty="0">
                        <a:solidFill>
                          <a:srgbClr val="101828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60093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88900" lvl="1" indent="0"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Ср.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 отклонение (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дн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) в портфеле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Rostelecom Basis" panose="020B0503030604040103" pitchFamily="34" charset="0"/>
                        </a:rPr>
                        <a:t>4,7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101828"/>
                          </a:solidFill>
                          <a:latin typeface="Rostelecom Basis" panose="020B0503030604040103" pitchFamily="34" charset="0"/>
                        </a:rPr>
                        <a:t>-0,1</a:t>
                      </a:r>
                      <a:r>
                        <a:rPr lang="ru-RU" sz="2800" b="0" baseline="0" dirty="0" smtClean="0">
                          <a:solidFill>
                            <a:srgbClr val="101828"/>
                          </a:solidFill>
                          <a:latin typeface="Rostelecom Basis" panose="020B0503030604040103" pitchFamily="34" charset="0"/>
                        </a:rPr>
                        <a:t> </a:t>
                      </a:r>
                      <a:r>
                        <a:rPr lang="ru-RU" sz="2800" b="1" baseline="0" dirty="0" smtClean="0">
                          <a:solidFill>
                            <a:srgbClr val="101828"/>
                          </a:solidFill>
                          <a:latin typeface="Rostelecom Basis" panose="020B0503030604040103" pitchFamily="34" charset="0"/>
                        </a:rPr>
                        <a:t>(</a:t>
                      </a:r>
                      <a:r>
                        <a:rPr lang="ru-RU" sz="2800" b="1" dirty="0" smtClean="0">
                          <a:solidFill>
                            <a:srgbClr val="006600"/>
                          </a:solidFill>
                          <a:latin typeface="Rostelecom Basis" panose="020B0503030604040103" pitchFamily="34" charset="0"/>
                        </a:rPr>
                        <a:t>↓</a:t>
                      </a:r>
                      <a:r>
                        <a:rPr kumimoji="0" lang="ru-RU" sz="28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4,8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 </a:t>
                      </a:r>
                      <a:r>
                        <a:rPr kumimoji="0" lang="ru-RU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дн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101828"/>
                          </a:solidFill>
                          <a:latin typeface="Rostelecom Basis" panose="020B0503030604040103" pitchFamily="34" charset="0"/>
                        </a:rPr>
                        <a:t>-3,9 </a:t>
                      </a:r>
                      <a:r>
                        <a:rPr lang="ru-RU" sz="2800" b="1" dirty="0" smtClean="0">
                          <a:solidFill>
                            <a:srgbClr val="101828"/>
                          </a:solidFill>
                          <a:latin typeface="Rostelecom Basis" panose="020B0503030604040103" pitchFamily="34" charset="0"/>
                        </a:rPr>
                        <a:t>(</a:t>
                      </a:r>
                      <a:r>
                        <a:rPr lang="ru-RU" sz="2800" b="1" dirty="0" smtClean="0">
                          <a:solidFill>
                            <a:srgbClr val="006600"/>
                          </a:solidFill>
                          <a:latin typeface="Rostelecom Basis" panose="020B0503030604040103" pitchFamily="34" charset="0"/>
                        </a:rPr>
                        <a:t>↓</a:t>
                      </a:r>
                      <a:r>
                        <a:rPr kumimoji="0" lang="ru-RU" sz="28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3,8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 </a:t>
                      </a:r>
                      <a:r>
                        <a:rPr kumimoji="0" lang="ru-RU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дн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Rostelecom Basis" panose="020B0503030604040103" pitchFamily="34" charset="0"/>
                        </a:rPr>
                        <a:t>)</a:t>
                      </a:r>
                      <a:endParaRPr lang="ru-RU" sz="2800" b="1" dirty="0">
                        <a:solidFill>
                          <a:srgbClr val="101828"/>
                        </a:solidFill>
                        <a:latin typeface="Rostelecom Basis" panose="020B0503030604040103" pitchFamily="34" charset="0"/>
                      </a:endParaRPr>
                    </a:p>
                  </a:txBody>
                  <a:tcPr marL="150653" marR="150653" marT="75326" marB="7532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685053"/>
                  </a:ext>
                </a:extLst>
              </a:tr>
            </a:tbl>
          </a:graphicData>
        </a:graphic>
      </p:graphicFrame>
      <p:sp>
        <p:nvSpPr>
          <p:cNvPr id="9" name="Заголовок 10">
            <a:extLst>
              <a:ext uri="{FF2B5EF4-FFF2-40B4-BE49-F238E27FC236}">
                <a16:creationId xmlns:a16="http://schemas.microsoft.com/office/drawing/2014/main" id="{960F30B3-7C92-1CD2-194D-2E390799EE66}"/>
              </a:ext>
            </a:extLst>
          </p:cNvPr>
          <p:cNvSpPr txBox="1">
            <a:spLocks/>
          </p:cNvSpPr>
          <p:nvPr/>
        </p:nvSpPr>
        <p:spPr>
          <a:xfrm>
            <a:off x="804597" y="1151688"/>
            <a:ext cx="18624530" cy="953417"/>
          </a:xfrm>
          <a:prstGeom prst="rect">
            <a:avLst/>
          </a:prstGeom>
        </p:spPr>
        <p:txBody>
          <a:bodyPr vert="horz" lIns="0" tIns="118624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6436"/>
            <a:r>
              <a:rPr lang="ru-RU" sz="32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Бенчи эффективности системы Феликс в периметре портфеля ключевых проектов Ростелеком «ТОП-100»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164158A-5497-CA60-1532-5D30A89D8DC7}"/>
              </a:ext>
            </a:extLst>
          </p:cNvPr>
          <p:cNvSpPr/>
          <p:nvPr/>
        </p:nvSpPr>
        <p:spPr>
          <a:xfrm>
            <a:off x="11659211" y="2073275"/>
            <a:ext cx="2377590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6436">
              <a:defRPr/>
            </a:pPr>
            <a:r>
              <a:rPr lang="ru-RU" sz="1977" b="1" dirty="0">
                <a:solidFill>
                  <a:schemeClr val="bg1"/>
                </a:solidFill>
                <a:latin typeface="Rostelecom Basis"/>
                <a:sym typeface="Symbol" panose="05050102010706020507" pitchFamily="18" charset="2"/>
              </a:rPr>
              <a:t>2024</a:t>
            </a:r>
            <a:endParaRPr lang="ru-RU" sz="1977" b="1" dirty="0">
              <a:solidFill>
                <a:schemeClr val="bg1"/>
              </a:solidFill>
              <a:latin typeface="Rostelecom Basis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D3352F5-8CEB-0A02-6E1D-A1F784D3428D}"/>
              </a:ext>
            </a:extLst>
          </p:cNvPr>
          <p:cNvSpPr/>
          <p:nvPr/>
        </p:nvSpPr>
        <p:spPr>
          <a:xfrm>
            <a:off x="7030558" y="2073275"/>
            <a:ext cx="2641286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6436">
              <a:defRPr/>
            </a:pPr>
            <a:r>
              <a:rPr lang="ru-RU" sz="1977" b="1" dirty="0">
                <a:solidFill>
                  <a:schemeClr val="bg1"/>
                </a:solidFill>
                <a:latin typeface="Rostelecom Basis"/>
                <a:sym typeface="Symbol" panose="05050102010706020507" pitchFamily="18" charset="2"/>
              </a:rPr>
              <a:t>2023</a:t>
            </a:r>
            <a:endParaRPr lang="ru-RU" sz="1977" b="1" dirty="0">
              <a:solidFill>
                <a:schemeClr val="bg1"/>
              </a:solidFill>
              <a:latin typeface="Rostelecom Basis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2164158A-5497-CA60-1532-5D30A89D8DC7}"/>
              </a:ext>
            </a:extLst>
          </p:cNvPr>
          <p:cNvSpPr/>
          <p:nvPr/>
        </p:nvSpPr>
        <p:spPr>
          <a:xfrm>
            <a:off x="16087102" y="2073275"/>
            <a:ext cx="2377590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6436">
              <a:defRPr/>
            </a:pPr>
            <a:r>
              <a:rPr lang="ru-RU" sz="1977" b="1" dirty="0">
                <a:solidFill>
                  <a:schemeClr val="bg1"/>
                </a:solidFill>
                <a:latin typeface="Rostelecom Basis"/>
                <a:sym typeface="Symbol" panose="05050102010706020507" pitchFamily="18" charset="2"/>
              </a:rPr>
              <a:t>2025</a:t>
            </a:r>
            <a:endParaRPr lang="ru-RU" sz="1977" b="1" dirty="0">
              <a:solidFill>
                <a:schemeClr val="bg1"/>
              </a:solidFill>
              <a:latin typeface="Rostelecom Basi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98535" y="6757154"/>
            <a:ext cx="4947843" cy="3848698"/>
            <a:chOff x="998535" y="6757154"/>
            <a:chExt cx="4947843" cy="3848698"/>
          </a:xfrm>
        </p:grpSpPr>
        <p:sp>
          <p:nvSpPr>
            <p:cNvPr id="84" name="Прямоугольник: скругленные углы 25">
              <a:extLst>
                <a:ext uri="{FF2B5EF4-FFF2-40B4-BE49-F238E27FC236}">
                  <a16:creationId xmlns:a16="http://schemas.microsoft.com/office/drawing/2014/main" id="{58FF8274-D068-33A1-7FCC-803C7117A8AE}"/>
                </a:ext>
              </a:extLst>
            </p:cNvPr>
            <p:cNvSpPr/>
            <p:nvPr/>
          </p:nvSpPr>
          <p:spPr>
            <a:xfrm>
              <a:off x="998535" y="6757154"/>
              <a:ext cx="4947843" cy="3848698"/>
            </a:xfrm>
            <a:prstGeom prst="roundRect">
              <a:avLst>
                <a:gd name="adj" fmla="val 5744"/>
              </a:avLst>
            </a:prstGeom>
            <a:solidFill>
              <a:schemeClr val="bg1"/>
            </a:solidFill>
            <a:ln w="3175">
              <a:noFill/>
            </a:ln>
            <a:effectLst>
              <a:glow rad="228600">
                <a:srgbClr val="273A64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6436">
                <a:defRPr/>
              </a:pPr>
              <a:endParaRPr lang="ru-RU" sz="2965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flipH="1">
              <a:off x="1065035" y="6876040"/>
              <a:ext cx="4170706" cy="54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6436">
                <a:defRPr/>
              </a:pPr>
              <a:r>
                <a:rPr lang="ru-RU" sz="2965" b="1" dirty="0">
                  <a:solidFill>
                    <a:srgbClr val="FF4F12"/>
                  </a:solidFill>
                  <a:latin typeface="Rostelecom Basis"/>
                </a:rPr>
                <a:t>Успехи портфеля</a:t>
              </a:r>
              <a:endParaRPr lang="ru-RU" sz="1977" dirty="0">
                <a:solidFill>
                  <a:srgbClr val="272F3D"/>
                </a:solidFill>
                <a:latin typeface="Rostelecom Basi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flipH="1">
              <a:off x="1043029" y="9141815"/>
              <a:ext cx="4170706" cy="80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6436">
                <a:defRPr/>
              </a:pPr>
              <a:r>
                <a:rPr lang="ru-RU" sz="2307" b="1" dirty="0">
                  <a:solidFill>
                    <a:srgbClr val="101828"/>
                  </a:solidFill>
                  <a:latin typeface="Rostelecom Basis"/>
                </a:rPr>
                <a:t>из них завершились на более чем 50 дней раньше </a:t>
              </a:r>
              <a:endParaRPr lang="ru-RU" sz="1730" dirty="0">
                <a:solidFill>
                  <a:srgbClr val="101828"/>
                </a:solidFill>
                <a:latin typeface="Rostelecom Basi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5201538" y="6757155"/>
            <a:ext cx="4177826" cy="3848696"/>
            <a:chOff x="15201538" y="6757155"/>
            <a:chExt cx="4177826" cy="3848696"/>
          </a:xfrm>
        </p:grpSpPr>
        <p:sp>
          <p:nvSpPr>
            <p:cNvPr id="87" name="Прямоугольник: скругленные углы 11">
              <a:extLst>
                <a:ext uri="{FF2B5EF4-FFF2-40B4-BE49-F238E27FC236}">
                  <a16:creationId xmlns:a16="http://schemas.microsoft.com/office/drawing/2014/main" id="{E137BA24-BE1D-A07F-E752-71BB218210CE}"/>
                </a:ext>
              </a:extLst>
            </p:cNvPr>
            <p:cNvSpPr/>
            <p:nvPr/>
          </p:nvSpPr>
          <p:spPr>
            <a:xfrm>
              <a:off x="15201538" y="6757155"/>
              <a:ext cx="4151851" cy="3848696"/>
            </a:xfrm>
            <a:prstGeom prst="roundRect">
              <a:avLst>
                <a:gd name="adj" fmla="val 5744"/>
              </a:avLst>
            </a:prstGeom>
            <a:solidFill>
              <a:schemeClr val="bg1"/>
            </a:solidFill>
            <a:ln w="3175">
              <a:noFill/>
            </a:ln>
            <a:effectLst>
              <a:glow rad="228600">
                <a:srgbClr val="273A64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6436">
                <a:defRPr/>
              </a:pPr>
              <a:endParaRPr lang="ru-RU" sz="2965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2164158A-5497-CA60-1532-5D30A89D8DC7}"/>
                </a:ext>
              </a:extLst>
            </p:cNvPr>
            <p:cNvSpPr/>
            <p:nvPr/>
          </p:nvSpPr>
          <p:spPr>
            <a:xfrm>
              <a:off x="16087102" y="6819928"/>
              <a:ext cx="2377590" cy="396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506436">
                <a:defRPr/>
              </a:pPr>
              <a:r>
                <a:rPr lang="ru-RU" sz="1977" b="1" dirty="0">
                  <a:solidFill>
                    <a:srgbClr val="FF4F12"/>
                  </a:solidFill>
                  <a:latin typeface="Rostelecom Basis"/>
                  <a:sym typeface="Symbol" panose="05050102010706020507" pitchFamily="18" charset="2"/>
                </a:rPr>
                <a:t>2025</a:t>
              </a:r>
              <a:endParaRPr lang="ru-RU" sz="1977" b="1" dirty="0">
                <a:solidFill>
                  <a:srgbClr val="FF4F12"/>
                </a:solidFill>
                <a:latin typeface="Rostelecom Basi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63111D9-4DCB-0D00-2A0A-54C65C326675}"/>
                </a:ext>
              </a:extLst>
            </p:cNvPr>
            <p:cNvSpPr txBox="1"/>
            <p:nvPr/>
          </p:nvSpPr>
          <p:spPr>
            <a:xfrm>
              <a:off x="15273593" y="7413510"/>
              <a:ext cx="3996000" cy="136536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 defTabSz="1506436">
                <a:defRPr/>
              </a:pPr>
              <a:r>
                <a:rPr lang="ru-RU" sz="2800" dirty="0">
                  <a:solidFill>
                    <a:srgbClr val="272F3D"/>
                  </a:solidFill>
                  <a:latin typeface="Rostelecom Basis"/>
                </a:rPr>
                <a:t>6 проектов реализовано </a:t>
              </a:r>
              <a:r>
                <a:rPr lang="ru-RU" sz="2800" dirty="0" smtClean="0">
                  <a:solidFill>
                    <a:srgbClr val="272F3D"/>
                  </a:solidFill>
                  <a:latin typeface="Rostelecom Basis"/>
                </a:rPr>
                <a:t>на 144 </a:t>
              </a:r>
              <a:r>
                <a:rPr lang="ru-RU" sz="2800" dirty="0">
                  <a:solidFill>
                    <a:srgbClr val="272F3D"/>
                  </a:solidFill>
                  <a:latin typeface="Rostelecom Basis"/>
                </a:rPr>
                <a:t>дня </a:t>
              </a:r>
              <a:r>
                <a:rPr lang="ru-RU" sz="2800" dirty="0" smtClean="0">
                  <a:solidFill>
                    <a:srgbClr val="272F3D"/>
                  </a:solidFill>
                  <a:latin typeface="Rostelecom Basis"/>
                </a:rPr>
                <a:t>раньше </a:t>
              </a:r>
              <a:r>
                <a:rPr lang="ru-RU" sz="2800" dirty="0">
                  <a:solidFill>
                    <a:srgbClr val="272F3D"/>
                  </a:solidFill>
                  <a:latin typeface="Rostelecom Basis"/>
                </a:rPr>
                <a:t>срока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3111D9-4DCB-0D00-2A0A-54C65C326675}"/>
                </a:ext>
              </a:extLst>
            </p:cNvPr>
            <p:cNvSpPr txBox="1"/>
            <p:nvPr/>
          </p:nvSpPr>
          <p:spPr>
            <a:xfrm>
              <a:off x="15227513" y="9347846"/>
              <a:ext cx="4151851" cy="4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6436">
                <a:defRPr/>
              </a:pPr>
              <a:r>
                <a:rPr lang="ru-RU" sz="2635" dirty="0">
                  <a:solidFill>
                    <a:srgbClr val="272F3D"/>
                  </a:solidFill>
                  <a:latin typeface="Rostelecom Basis"/>
                </a:rPr>
                <a:t>4 проекта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738644" y="6757154"/>
            <a:ext cx="4180860" cy="3848698"/>
            <a:chOff x="10738644" y="6757154"/>
            <a:chExt cx="4180860" cy="3848698"/>
          </a:xfrm>
        </p:grpSpPr>
        <p:sp>
          <p:nvSpPr>
            <p:cNvPr id="86" name="Прямоугольник: скругленные углы 11">
              <a:extLst>
                <a:ext uri="{FF2B5EF4-FFF2-40B4-BE49-F238E27FC236}">
                  <a16:creationId xmlns:a16="http://schemas.microsoft.com/office/drawing/2014/main" id="{E137BA24-BE1D-A07F-E752-71BB218210CE}"/>
                </a:ext>
              </a:extLst>
            </p:cNvPr>
            <p:cNvSpPr/>
            <p:nvPr/>
          </p:nvSpPr>
          <p:spPr>
            <a:xfrm>
              <a:off x="10738644" y="6757154"/>
              <a:ext cx="4151851" cy="3848698"/>
            </a:xfrm>
            <a:prstGeom prst="roundRect">
              <a:avLst>
                <a:gd name="adj" fmla="val 5744"/>
              </a:avLst>
            </a:prstGeom>
            <a:solidFill>
              <a:schemeClr val="bg1"/>
            </a:solidFill>
            <a:ln w="3175">
              <a:noFill/>
            </a:ln>
            <a:effectLst>
              <a:glow rad="228600">
                <a:srgbClr val="273A64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6436">
                <a:defRPr/>
              </a:pPr>
              <a:endParaRPr lang="ru-RU" sz="2965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2164158A-5497-CA60-1532-5D30A89D8DC7}"/>
                </a:ext>
              </a:extLst>
            </p:cNvPr>
            <p:cNvSpPr/>
            <p:nvPr/>
          </p:nvSpPr>
          <p:spPr>
            <a:xfrm>
              <a:off x="11659211" y="6819928"/>
              <a:ext cx="2377590" cy="396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506436">
                <a:defRPr/>
              </a:pPr>
              <a:r>
                <a:rPr lang="ru-RU" sz="1977" b="1" dirty="0">
                  <a:solidFill>
                    <a:srgbClr val="FF4F12"/>
                  </a:solidFill>
                  <a:latin typeface="Rostelecom Basis"/>
                  <a:sym typeface="Symbol" panose="05050102010706020507" pitchFamily="18" charset="2"/>
                </a:rPr>
                <a:t>2024</a:t>
              </a:r>
              <a:endParaRPr lang="ru-RU" sz="1977" b="1" dirty="0">
                <a:solidFill>
                  <a:srgbClr val="FF4F12"/>
                </a:solidFill>
                <a:latin typeface="Rostelecom Basi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63111D9-4DCB-0D00-2A0A-54C65C326675}"/>
                </a:ext>
              </a:extLst>
            </p:cNvPr>
            <p:cNvSpPr txBox="1"/>
            <p:nvPr/>
          </p:nvSpPr>
          <p:spPr>
            <a:xfrm>
              <a:off x="10845578" y="7413510"/>
              <a:ext cx="3996000" cy="136536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 defTabSz="1506436">
                <a:defRPr/>
              </a:pPr>
              <a:r>
                <a:rPr lang="ru-RU" sz="2800" dirty="0">
                  <a:solidFill>
                    <a:srgbClr val="272F3D"/>
                  </a:solidFill>
                  <a:latin typeface="Rostelecom Basis"/>
                </a:rPr>
                <a:t>30 проектов реализовано на 42 дня раньше срока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63111D9-4DCB-0D00-2A0A-54C65C326675}"/>
                </a:ext>
              </a:extLst>
            </p:cNvPr>
            <p:cNvSpPr txBox="1"/>
            <p:nvPr/>
          </p:nvSpPr>
          <p:spPr>
            <a:xfrm>
              <a:off x="10767653" y="9347846"/>
              <a:ext cx="4151851" cy="4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6436">
                <a:defRPr/>
              </a:pPr>
              <a:r>
                <a:rPr lang="ru-RU" sz="2635" dirty="0">
                  <a:solidFill>
                    <a:srgbClr val="272F3D"/>
                  </a:solidFill>
                  <a:latin typeface="Rostelecom Basis"/>
                </a:rPr>
                <a:t>6 проектов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8620" y="6757154"/>
            <a:ext cx="4265224" cy="3848698"/>
            <a:chOff x="6168620" y="6757154"/>
            <a:chExt cx="4265224" cy="3848698"/>
          </a:xfrm>
        </p:grpSpPr>
        <p:sp>
          <p:nvSpPr>
            <p:cNvPr id="83" name="Прямоугольник: скругленные углы 11">
              <a:extLst>
                <a:ext uri="{FF2B5EF4-FFF2-40B4-BE49-F238E27FC236}">
                  <a16:creationId xmlns:a16="http://schemas.microsoft.com/office/drawing/2014/main" id="{E137BA24-BE1D-A07F-E752-71BB218210CE}"/>
                </a:ext>
              </a:extLst>
            </p:cNvPr>
            <p:cNvSpPr/>
            <p:nvPr/>
          </p:nvSpPr>
          <p:spPr>
            <a:xfrm>
              <a:off x="6281993" y="6757154"/>
              <a:ext cx="4151851" cy="3848698"/>
            </a:xfrm>
            <a:prstGeom prst="roundRect">
              <a:avLst>
                <a:gd name="adj" fmla="val 5744"/>
              </a:avLst>
            </a:prstGeom>
            <a:solidFill>
              <a:schemeClr val="bg1"/>
            </a:solidFill>
            <a:ln w="3175">
              <a:noFill/>
            </a:ln>
            <a:effectLst>
              <a:glow rad="228600">
                <a:srgbClr val="273A64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6436">
                <a:defRPr/>
              </a:pPr>
              <a:endParaRPr lang="ru-RU" sz="2965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3D3352F5-8CEB-0A02-6E1D-A1F784D3428D}"/>
                </a:ext>
              </a:extLst>
            </p:cNvPr>
            <p:cNvSpPr/>
            <p:nvPr/>
          </p:nvSpPr>
          <p:spPr>
            <a:xfrm>
              <a:off x="7030558" y="6819928"/>
              <a:ext cx="2641286" cy="396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506436">
                <a:defRPr/>
              </a:pPr>
              <a:r>
                <a:rPr lang="ru-RU" sz="1977" b="1" dirty="0">
                  <a:solidFill>
                    <a:srgbClr val="FF4F12"/>
                  </a:solidFill>
                  <a:latin typeface="Rostelecom Basis"/>
                  <a:sym typeface="Symbol" panose="05050102010706020507" pitchFamily="18" charset="2"/>
                </a:rPr>
                <a:t>2023</a:t>
              </a:r>
              <a:endParaRPr lang="ru-RU" sz="1977" b="1" dirty="0">
                <a:solidFill>
                  <a:srgbClr val="FF4F12"/>
                </a:solidFill>
                <a:latin typeface="Rostelecom Basi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63111D9-4DCB-0D00-2A0A-54C65C326675}"/>
                </a:ext>
              </a:extLst>
            </p:cNvPr>
            <p:cNvSpPr txBox="1"/>
            <p:nvPr/>
          </p:nvSpPr>
          <p:spPr>
            <a:xfrm>
              <a:off x="6353201" y="7413510"/>
              <a:ext cx="3996000" cy="1365365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ctr" defTabSz="1506436">
                <a:defRPr/>
              </a:pPr>
              <a:r>
                <a:rPr lang="ru-RU" sz="2800" dirty="0">
                  <a:solidFill>
                    <a:srgbClr val="272F3D"/>
                  </a:solidFill>
                  <a:latin typeface="Rostelecom Basis"/>
                </a:rPr>
                <a:t>19 проектов реализовано на</a:t>
              </a:r>
            </a:p>
            <a:p>
              <a:pPr algn="ctr" defTabSz="1506436">
                <a:defRPr/>
              </a:pPr>
              <a:r>
                <a:rPr lang="ru-RU" sz="2800" dirty="0">
                  <a:solidFill>
                    <a:srgbClr val="272F3D"/>
                  </a:solidFill>
                  <a:latin typeface="Rostelecom Basis"/>
                </a:rPr>
                <a:t>26 дней раньше срока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63111D9-4DCB-0D00-2A0A-54C65C326675}"/>
                </a:ext>
              </a:extLst>
            </p:cNvPr>
            <p:cNvSpPr txBox="1"/>
            <p:nvPr/>
          </p:nvSpPr>
          <p:spPr>
            <a:xfrm>
              <a:off x="6168620" y="9347846"/>
              <a:ext cx="4151851" cy="4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6436">
                <a:defRPr/>
              </a:pPr>
              <a:r>
                <a:rPr lang="ru-RU" sz="2635" dirty="0">
                  <a:solidFill>
                    <a:srgbClr val="272F3D"/>
                  </a:solidFill>
                  <a:latin typeface="Rostelecom Basis"/>
                </a:rPr>
                <a:t>4 проекта</a:t>
              </a:r>
            </a:p>
          </p:txBody>
        </p:sp>
      </p:grpSp>
      <p:sp>
        <p:nvSpPr>
          <p:cNvPr id="34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371466" eaLnBrk="1" fontAlgn="auto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ru-RU" sz="5932" b="1" noProof="0" dirty="0" smtClean="0">
                <a:solidFill>
                  <a:prstClr val="white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Результаты внедрения ИСУП</a:t>
            </a:r>
            <a:endParaRPr kumimoji="0" lang="ru-RU" sz="5932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Golos Text DemiBold" panose="020B0604020202020204" charset="0"/>
              <a:sym typeface="Helvetica Neue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98535" y="8931275"/>
            <a:ext cx="18328880" cy="0"/>
          </a:xfrm>
          <a:prstGeom prst="line">
            <a:avLst/>
          </a:prstGeom>
          <a:ln w="12700">
            <a:solidFill>
              <a:srgbClr val="273A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5057439" y="1999384"/>
            <a:ext cx="4432181" cy="8928325"/>
          </a:xfrm>
          <a:prstGeom prst="roundRect">
            <a:avLst>
              <a:gd name="adj" fmla="val 9400"/>
            </a:avLst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929" tIns="66464" rIns="132929" bIns="664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507366"/>
            <a:endParaRPr lang="ru-RU" sz="2967">
              <a:solidFill>
                <a:prstClr val="white"/>
              </a:solidFill>
              <a:latin typeface="Rostelecom Basi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7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9" grpId="0"/>
      <p:bldP spid="32" grpId="0"/>
      <p:bldP spid="40" grpId="0"/>
      <p:bldP spid="125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-2955924"/>
            <a:ext cx="20109600" cy="12721460"/>
            <a:chOff x="80999" y="-1329576"/>
            <a:chExt cx="12202854" cy="5334248"/>
          </a:xfrm>
          <a:solidFill>
            <a:srgbClr val="273A64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80999" y="-1273337"/>
              <a:ext cx="12202854" cy="5278009"/>
            </a:xfrm>
            <a:prstGeom prst="roundRect">
              <a:avLst>
                <a:gd name="adj" fmla="val 9242"/>
              </a:avLst>
            </a:prstGeom>
            <a:grpFill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1359976" hangingPunct="0"/>
              <a:endParaRPr lang="ru-RU" sz="3955" dirty="0">
                <a:solidFill>
                  <a:srgbClr val="FFFFFF"/>
                </a:solidFill>
                <a:sym typeface="Helvetica Neue Medium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0999" y="-1329576"/>
              <a:ext cx="12202854" cy="1235738"/>
            </a:xfrm>
            <a:prstGeom prst="rect">
              <a:avLst/>
            </a:prstGeom>
            <a:grpFill/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1359976" hangingPunct="0"/>
              <a:endParaRPr lang="ru-RU" sz="3955" dirty="0">
                <a:solidFill>
                  <a:srgbClr val="FFFFFF"/>
                </a:solidFill>
                <a:sym typeface="Helvetica Neue Medium"/>
              </a:endParaRPr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844" y="10340208"/>
            <a:ext cx="3125445" cy="558115"/>
          </a:xfrm>
          <a:prstGeom prst="rect">
            <a:avLst/>
          </a:prstGeom>
        </p:spPr>
      </p:pic>
      <p:sp>
        <p:nvSpPr>
          <p:cNvPr id="7" name="Текст 1"/>
          <p:cNvSpPr txBox="1">
            <a:spLocks/>
          </p:cNvSpPr>
          <p:nvPr/>
        </p:nvSpPr>
        <p:spPr>
          <a:xfrm>
            <a:off x="707635" y="264021"/>
            <a:ext cx="18685619" cy="2799853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5937" b="1" dirty="0">
                <a:solidFill>
                  <a:schemeClr val="bg1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Почему </a:t>
            </a:r>
            <a:r>
              <a:rPr lang="ru-RU" sz="5937" b="1" dirty="0" err="1">
                <a:solidFill>
                  <a:schemeClr val="bg1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цифровизация</a:t>
            </a:r>
            <a:r>
              <a:rPr lang="ru-RU" sz="5937" b="1" dirty="0">
                <a:solidFill>
                  <a:schemeClr val="bg1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 проектного управления — не опция, а необходимость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0887" y="4733119"/>
            <a:ext cx="1798319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в проекты вносятся бессистемно: данные по проектам не </a:t>
            </a:r>
            <a:r>
              <a:rPr lang="ru-RU" sz="3200" dirty="0" err="1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консистентны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изменения не </a:t>
            </a:r>
            <a:r>
              <a:rPr lang="ru-RU" sz="3200" dirty="0" err="1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валидированы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заинтересованными сторонами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6288" y="7940675"/>
            <a:ext cx="18616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Rostelecom Basis" panose="020B0503030604040103" pitchFamily="34" charset="0"/>
              </a:rPr>
              <a:t>Цифровизация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 проектной деятельности – это ключ к снижению времени на реагирование и сокращению затрат на отклонения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44" y="10041816"/>
            <a:ext cx="3523444" cy="11754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50887" y="3209554"/>
            <a:ext cx="1798319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Паспорта проектов хранятся в разрозненных источниках и форматах: неполные данные и высокие трудозатраты для сбора информации</a:t>
            </a:r>
            <a:endParaRPr lang="ru-RU" sz="3200" dirty="0" smtClean="0">
              <a:solidFill>
                <a:schemeClr val="bg1"/>
              </a:solidFill>
              <a:effectLst/>
              <a:latin typeface="Rostelecom Basis" panose="020B05030306040401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887" y="6256685"/>
            <a:ext cx="1798319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 «вчера, а не сегодня»: </a:t>
            </a:r>
            <a:r>
              <a:rPr lang="ru-RU" sz="3200" dirty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тсутствие информации о ходе реализации и причин отклонений в режиме реального времени</a:t>
            </a:r>
            <a:endParaRPr lang="ru-RU" sz="3200" dirty="0">
              <a:solidFill>
                <a:schemeClr val="bg1"/>
              </a:solidFill>
              <a:effectLst/>
              <a:latin typeface="Rostelecom Basis" panose="020B05030306040401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" y="9845675"/>
            <a:ext cx="1371600" cy="1371600"/>
          </a:xfrm>
          <a:prstGeom prst="roundRect">
            <a:avLst>
              <a:gd name="adj" fmla="val 7725"/>
            </a:avLst>
          </a:prstGeom>
          <a:ln>
            <a:solidFill>
              <a:srgbClr val="273A64"/>
            </a:solidFill>
          </a:ln>
        </p:spPr>
      </p:pic>
    </p:spTree>
    <p:extLst>
      <p:ext uri="{BB962C8B-B14F-4D97-AF65-F5344CB8AC3E}">
        <p14:creationId xmlns:p14="http://schemas.microsoft.com/office/powerpoint/2010/main" val="1202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A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726DE-FE2D-3128-7A71-AE01EF05A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280525" y="3370105"/>
            <a:ext cx="8918113" cy="255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6436">
              <a:defRPr/>
            </a:pPr>
            <a:endParaRPr lang="ru-RU" sz="2965">
              <a:solidFill>
                <a:prstClr val="white"/>
              </a:solidFill>
              <a:latin typeface="Rostelecom Basi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40097" y="3788820"/>
            <a:ext cx="5955274" cy="6571774"/>
            <a:chOff x="840097" y="3788820"/>
            <a:chExt cx="5955274" cy="6571774"/>
          </a:xfrm>
        </p:grpSpPr>
        <p:sp>
          <p:nvSpPr>
            <p:cNvPr id="49" name="Rectangle 199">
              <a:extLst>
                <a:ext uri="{FF2B5EF4-FFF2-40B4-BE49-F238E27FC236}">
                  <a16:creationId xmlns:a16="http://schemas.microsoft.com/office/drawing/2014/main" id="{37FC89E6-BC82-E7D2-192C-AC19AC33BA51}"/>
                </a:ext>
              </a:extLst>
            </p:cNvPr>
            <p:cNvSpPr>
              <a:spLocks/>
            </p:cNvSpPr>
            <p:nvPr/>
          </p:nvSpPr>
          <p:spPr>
            <a:xfrm>
              <a:off x="840097" y="4010829"/>
              <a:ext cx="5940232" cy="6349765"/>
            </a:xfrm>
            <a:prstGeom prst="roundRect">
              <a:avLst>
                <a:gd name="adj" fmla="val 5395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350" cap="sq">
              <a:noFill/>
              <a:miter lim="800000"/>
            </a:ln>
            <a:effectLst>
              <a:outerShdw blurRad="127000" dist="508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0130" rIns="150653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506436">
                <a:lnSpc>
                  <a:spcPct val="114000"/>
                </a:lnSpc>
                <a:defRPr/>
              </a:pPr>
              <a:endParaRPr lang="ru-RU" sz="1977" b="1" dirty="0">
                <a:solidFill>
                  <a:srgbClr val="272F3D"/>
                </a:solidFill>
                <a:latin typeface="Rostelecom Basi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313655A-8D6D-44F0-9468-291D6325BE36}"/>
                </a:ext>
              </a:extLst>
            </p:cNvPr>
            <p:cNvSpPr txBox="1"/>
            <p:nvPr/>
          </p:nvSpPr>
          <p:spPr>
            <a:xfrm>
              <a:off x="4467811" y="3788820"/>
              <a:ext cx="2327560" cy="2434064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defTabSz="1506436">
                <a:defRPr/>
              </a:pPr>
              <a:r>
                <a:rPr lang="ru-RU" sz="15817" b="1" dirty="0">
                  <a:gradFill flip="none" rotWithShape="1">
                    <a:gsLst>
                      <a:gs pos="49000">
                        <a:srgbClr val="FFFFFF"/>
                      </a:gs>
                      <a:gs pos="85000">
                        <a:srgbClr val="FFFFFF"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atin typeface="Rostelecom Basis Medium"/>
                </a:rPr>
                <a:t>01</a:t>
              </a:r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A9575B6B-B039-4250-BAB6-140C9B85D97D}"/>
                </a:ext>
              </a:extLst>
            </p:cNvPr>
            <p:cNvCxnSpPr/>
            <p:nvPr/>
          </p:nvCxnSpPr>
          <p:spPr>
            <a:xfrm>
              <a:off x="4842256" y="4146457"/>
              <a:ext cx="0" cy="17793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01DB300-F7A4-4C83-AD89-6EB89E409EA5}"/>
                </a:ext>
              </a:extLst>
            </p:cNvPr>
            <p:cNvSpPr txBox="1"/>
            <p:nvPr/>
          </p:nvSpPr>
          <p:spPr>
            <a:xfrm>
              <a:off x="961776" y="6971694"/>
              <a:ext cx="5077270" cy="70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6436">
                <a:lnSpc>
                  <a:spcPct val="80000"/>
                </a:lnSpc>
                <a:defRPr/>
              </a:pPr>
              <a:r>
                <a:rPr lang="ru-RU" sz="4942" b="1" dirty="0">
                  <a:solidFill>
                    <a:srgbClr val="FFFFFF"/>
                  </a:solidFill>
                  <a:latin typeface="Rostelecom Basis"/>
                </a:rPr>
                <a:t>4 дня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F81D0A-755A-4147-8F68-0E71FB0A3AC0}"/>
                </a:ext>
              </a:extLst>
            </p:cNvPr>
            <p:cNvSpPr txBox="1"/>
            <p:nvPr/>
          </p:nvSpPr>
          <p:spPr>
            <a:xfrm>
              <a:off x="1009345" y="8421104"/>
              <a:ext cx="4621847" cy="8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6436">
                <a:lnSpc>
                  <a:spcPct val="80000"/>
                </a:lnSpc>
                <a:defRPr/>
              </a:pPr>
              <a:r>
                <a:rPr lang="ru-RU" sz="2965" dirty="0">
                  <a:solidFill>
                    <a:srgbClr val="FFFFFF"/>
                  </a:solidFill>
                  <a:latin typeface="Rostelecom Basis"/>
                </a:rPr>
                <a:t>Среднее сокращение отклонения год к году</a:t>
              </a:r>
              <a:endParaRPr lang="en-US" sz="2965" dirty="0">
                <a:solidFill>
                  <a:srgbClr val="FFFFFF"/>
                </a:solidFill>
                <a:latin typeface="Rostelecom Basi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233444" y="3767895"/>
            <a:ext cx="5940232" cy="6587635"/>
            <a:chOff x="7233444" y="3767895"/>
            <a:chExt cx="5940232" cy="6587635"/>
          </a:xfrm>
        </p:grpSpPr>
        <p:sp>
          <p:nvSpPr>
            <p:cNvPr id="51" name="Rectangle 199">
              <a:extLst>
                <a:ext uri="{FF2B5EF4-FFF2-40B4-BE49-F238E27FC236}">
                  <a16:creationId xmlns:a16="http://schemas.microsoft.com/office/drawing/2014/main" id="{37FC89E6-BC82-E7D2-192C-AC19AC33BA51}"/>
                </a:ext>
              </a:extLst>
            </p:cNvPr>
            <p:cNvSpPr>
              <a:spLocks/>
            </p:cNvSpPr>
            <p:nvPr/>
          </p:nvSpPr>
          <p:spPr>
            <a:xfrm>
              <a:off x="7233444" y="3992835"/>
              <a:ext cx="5940232" cy="6362695"/>
            </a:xfrm>
            <a:prstGeom prst="roundRect">
              <a:avLst>
                <a:gd name="adj" fmla="val 5395"/>
              </a:avLst>
            </a:prstGeom>
            <a:gradFill flip="none" rotWithShape="1">
              <a:gsLst>
                <a:gs pos="45000">
                  <a:schemeClr val="accent1">
                    <a:lumMod val="50000"/>
                  </a:schemeClr>
                </a:gs>
                <a:gs pos="84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6350" cap="sq">
              <a:noFill/>
              <a:miter lim="800000"/>
            </a:ln>
            <a:effectLst>
              <a:outerShdw blurRad="127000" dist="508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0130" rIns="150653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506436">
                <a:lnSpc>
                  <a:spcPct val="114000"/>
                </a:lnSpc>
                <a:defRPr/>
              </a:pPr>
              <a:endParaRPr lang="ru-RU" sz="1977" b="1" dirty="0">
                <a:solidFill>
                  <a:srgbClr val="272F3D"/>
                </a:solidFill>
                <a:latin typeface="Rostelecom Basi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313655A-8D6D-44F0-9468-291D6325BE36}"/>
                </a:ext>
              </a:extLst>
            </p:cNvPr>
            <p:cNvSpPr txBox="1"/>
            <p:nvPr/>
          </p:nvSpPr>
          <p:spPr>
            <a:xfrm>
              <a:off x="10409822" y="3767895"/>
              <a:ext cx="2744341" cy="2434064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defTabSz="1506436">
                <a:defRPr/>
              </a:pPr>
              <a:r>
                <a:rPr lang="ru-RU" sz="15817" b="1" dirty="0">
                  <a:gradFill flip="none" rotWithShape="1">
                    <a:gsLst>
                      <a:gs pos="49000">
                        <a:srgbClr val="FFFFFF"/>
                      </a:gs>
                      <a:gs pos="85000">
                        <a:srgbClr val="FFFFFF"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atin typeface="Rostelecom Basis Medium"/>
                </a:rPr>
                <a:t>02</a:t>
              </a:r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A9575B6B-B039-4250-BAB6-140C9B85D97D}"/>
                </a:ext>
              </a:extLst>
            </p:cNvPr>
            <p:cNvCxnSpPr/>
            <p:nvPr/>
          </p:nvCxnSpPr>
          <p:spPr>
            <a:xfrm>
              <a:off x="10786506" y="4125533"/>
              <a:ext cx="0" cy="17793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01DB300-F7A4-4C83-AD89-6EB89E409EA5}"/>
                </a:ext>
              </a:extLst>
            </p:cNvPr>
            <p:cNvSpPr txBox="1"/>
            <p:nvPr/>
          </p:nvSpPr>
          <p:spPr>
            <a:xfrm>
              <a:off x="7512822" y="6996582"/>
              <a:ext cx="5077270" cy="70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6436">
                <a:lnSpc>
                  <a:spcPct val="80000"/>
                </a:lnSpc>
                <a:defRPr/>
              </a:pPr>
              <a:r>
                <a:rPr lang="ru-RU" sz="4942" b="1" dirty="0">
                  <a:solidFill>
                    <a:srgbClr val="FFFFFF"/>
                  </a:solidFill>
                  <a:latin typeface="Rostelecom Basis"/>
                </a:rPr>
                <a:t>277 650 ₽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4F81D0A-755A-4147-8F68-0E71FB0A3AC0}"/>
                </a:ext>
              </a:extLst>
            </p:cNvPr>
            <p:cNvSpPr txBox="1"/>
            <p:nvPr/>
          </p:nvSpPr>
          <p:spPr>
            <a:xfrm>
              <a:off x="7493435" y="8397538"/>
              <a:ext cx="4966622" cy="8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6436">
                <a:lnSpc>
                  <a:spcPct val="80000"/>
                </a:lnSpc>
                <a:defRPr/>
              </a:pPr>
              <a:r>
                <a:rPr lang="ru-RU" sz="2965" dirty="0">
                  <a:solidFill>
                    <a:srgbClr val="FFFFFF"/>
                  </a:solidFill>
                  <a:latin typeface="Rostelecom Basis"/>
                </a:rPr>
                <a:t>Средняя стоимость команды проекта, день/₽ </a:t>
              </a:r>
              <a:endParaRPr lang="en-US" sz="1977" dirty="0">
                <a:solidFill>
                  <a:srgbClr val="FFFFFF"/>
                </a:solidFill>
                <a:latin typeface="Rostelecom Basi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38373" y="2317964"/>
            <a:ext cx="18763517" cy="1194721"/>
            <a:chOff x="738373" y="2317964"/>
            <a:chExt cx="18763517" cy="1194721"/>
          </a:xfrm>
        </p:grpSpPr>
        <p:sp>
          <p:nvSpPr>
            <p:cNvPr id="41" name="Скругленный прямоугольник 36">
              <a:extLst>
                <a:ext uri="{FF2B5EF4-FFF2-40B4-BE49-F238E27FC236}">
                  <a16:creationId xmlns:a16="http://schemas.microsoft.com/office/drawing/2014/main" id="{04D318FF-C809-A63E-61DD-3BE19A497BEE}"/>
                </a:ext>
              </a:extLst>
            </p:cNvPr>
            <p:cNvSpPr/>
            <p:nvPr/>
          </p:nvSpPr>
          <p:spPr>
            <a:xfrm>
              <a:off x="836330" y="2317964"/>
              <a:ext cx="18665560" cy="1194721"/>
            </a:xfrm>
            <a:prstGeom prst="roundRect">
              <a:avLst>
                <a:gd name="adj" fmla="val 22167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506436"/>
              <a:endParaRPr lang="ru-RU" sz="2635" b="1" dirty="0">
                <a:solidFill>
                  <a:srgbClr val="272F3D"/>
                </a:solidFill>
                <a:latin typeface="Rostelecom Basis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38373" y="2629636"/>
              <a:ext cx="3600749" cy="652433"/>
              <a:chOff x="428032" y="1672991"/>
              <a:chExt cx="2185504" cy="396000"/>
            </a:xfrm>
          </p:grpSpPr>
          <p:sp>
            <p:nvSpPr>
              <p:cNvPr id="34" name="Прямоугольник 59">
                <a:extLst>
                  <a:ext uri="{FF2B5EF4-FFF2-40B4-BE49-F238E27FC236}">
                    <a16:creationId xmlns:a16="http://schemas.microsoft.com/office/drawing/2014/main" id="{2369C6B8-4888-9AE5-F549-EC64DC9BA3B0}"/>
                  </a:ext>
                </a:extLst>
              </p:cNvPr>
              <p:cNvSpPr/>
              <p:nvPr/>
            </p:nvSpPr>
            <p:spPr>
              <a:xfrm>
                <a:off x="428032" y="1672991"/>
                <a:ext cx="864000" cy="39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9312" tIns="59312" rIns="59312" bIns="59312" rtlCol="0" anchor="ctr"/>
              <a:lstStyle/>
              <a:p>
                <a:pPr algn="r" defTabSz="1506377">
                  <a:defRPr/>
                </a:pPr>
                <a:r>
                  <a:rPr lang="ru-RU" sz="4613" b="1" dirty="0">
                    <a:solidFill>
                      <a:sysClr val="windowText" lastClr="000000"/>
                    </a:solidFill>
                    <a:latin typeface="Rostelecom Basis" panose="020B0503030604040103" pitchFamily="34" charset="0"/>
                  </a:rPr>
                  <a:t>31,7</a:t>
                </a:r>
                <a:endParaRPr lang="en-US" sz="1647" dirty="0">
                  <a:solidFill>
                    <a:sysClr val="windowText" lastClr="000000"/>
                  </a:solidFill>
                  <a:latin typeface="Rostelecom Basis" panose="020B0503030604040103" pitchFamily="34" charset="0"/>
                </a:endParaRPr>
              </a:p>
            </p:txBody>
          </p:sp>
          <p:sp>
            <p:nvSpPr>
              <p:cNvPr id="35" name="Прямоугольник 60">
                <a:extLst>
                  <a:ext uri="{FF2B5EF4-FFF2-40B4-BE49-F238E27FC236}">
                    <a16:creationId xmlns:a16="http://schemas.microsoft.com/office/drawing/2014/main" id="{A58A7732-ACCD-4005-9E57-D6C76EE92B94}"/>
                  </a:ext>
                </a:extLst>
              </p:cNvPr>
              <p:cNvSpPr/>
              <p:nvPr/>
            </p:nvSpPr>
            <p:spPr>
              <a:xfrm>
                <a:off x="1269182" y="1682863"/>
                <a:ext cx="1344354" cy="343496"/>
              </a:xfrm>
              <a:prstGeom prst="rect">
                <a:avLst/>
              </a:prstGeom>
            </p:spPr>
            <p:txBody>
              <a:bodyPr wrap="square" lIns="59312" tIns="59312" rIns="59312" bIns="59312">
                <a:spAutoFit/>
              </a:bodyPr>
              <a:lstStyle/>
              <a:p>
                <a:pPr defTabSz="1506377">
                  <a:lnSpc>
                    <a:spcPct val="80000"/>
                  </a:lnSpc>
                  <a:defRPr/>
                </a:pPr>
                <a:r>
                  <a:rPr lang="ru-RU" sz="1812" dirty="0">
                    <a:latin typeface="Rostelecom Basis" panose="020B0503030604040103" pitchFamily="34" charset="0"/>
                  </a:rPr>
                  <a:t>средний % загрузки команды</a:t>
                </a:r>
                <a:endParaRPr lang="ru-RU" sz="1812" dirty="0">
                  <a:solidFill>
                    <a:srgbClr val="272F3D"/>
                  </a:solidFill>
                  <a:latin typeface="Rostelecom Basis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8689885" y="2629636"/>
              <a:ext cx="4573736" cy="652433"/>
              <a:chOff x="5585355" y="1672991"/>
              <a:chExt cx="2776067" cy="396000"/>
            </a:xfrm>
          </p:grpSpPr>
          <p:sp>
            <p:nvSpPr>
              <p:cNvPr id="32" name="Прямоугольник 65">
                <a:extLst>
                  <a:ext uri="{FF2B5EF4-FFF2-40B4-BE49-F238E27FC236}">
                    <a16:creationId xmlns:a16="http://schemas.microsoft.com/office/drawing/2014/main" id="{329107F7-4AD8-225A-763E-DC208CD16DBA}"/>
                  </a:ext>
                </a:extLst>
              </p:cNvPr>
              <p:cNvSpPr/>
              <p:nvPr/>
            </p:nvSpPr>
            <p:spPr>
              <a:xfrm>
                <a:off x="5585355" y="1672991"/>
                <a:ext cx="1332000" cy="39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9312" tIns="59312" rIns="59312" bIns="59312" rtlCol="0" anchor="ctr"/>
              <a:lstStyle/>
              <a:p>
                <a:pPr algn="r" defTabSz="1506436">
                  <a:defRPr/>
                </a:pPr>
                <a:r>
                  <a:rPr lang="ru-RU" sz="4613" b="1" dirty="0">
                    <a:solidFill>
                      <a:sysClr val="windowText" lastClr="000000"/>
                    </a:solidFill>
                    <a:latin typeface="Rostelecom Basis" panose="020B0503030604040103" pitchFamily="34" charset="0"/>
                  </a:rPr>
                  <a:t>22 002</a:t>
                </a:r>
              </a:p>
            </p:txBody>
          </p:sp>
          <p:sp>
            <p:nvSpPr>
              <p:cNvPr id="33" name="Прямоугольник 66">
                <a:extLst>
                  <a:ext uri="{FF2B5EF4-FFF2-40B4-BE49-F238E27FC236}">
                    <a16:creationId xmlns:a16="http://schemas.microsoft.com/office/drawing/2014/main" id="{07737375-1109-CA54-E35B-B78223F57EE5}"/>
                  </a:ext>
                </a:extLst>
              </p:cNvPr>
              <p:cNvSpPr/>
              <p:nvPr/>
            </p:nvSpPr>
            <p:spPr>
              <a:xfrm>
                <a:off x="6868720" y="1690391"/>
                <a:ext cx="1492702" cy="343496"/>
              </a:xfrm>
              <a:prstGeom prst="rect">
                <a:avLst/>
              </a:prstGeom>
            </p:spPr>
            <p:txBody>
              <a:bodyPr wrap="square" lIns="59312" tIns="59312" rIns="59312" bIns="59312">
                <a:spAutoFit/>
              </a:bodyPr>
              <a:lstStyle/>
              <a:p>
                <a:pPr defTabSz="1506377">
                  <a:lnSpc>
                    <a:spcPct val="80000"/>
                  </a:lnSpc>
                  <a:defRPr/>
                </a:pPr>
                <a:r>
                  <a:rPr lang="ru-RU" sz="1812" dirty="0">
                    <a:latin typeface="Rostelecom Basis" panose="020B0503030604040103" pitchFamily="34" charset="0"/>
                  </a:rPr>
                  <a:t>средняя стоимость человеко-дня, ₽</a:t>
                </a:r>
                <a:endParaRPr lang="en-US" sz="1812" dirty="0">
                  <a:latin typeface="Rostelecom Basis" panose="020B0503030604040103" pitchFamily="34" charset="0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13780133" y="2629636"/>
              <a:ext cx="4925008" cy="652433"/>
              <a:chOff x="9002703" y="1672991"/>
              <a:chExt cx="2989274" cy="396000"/>
            </a:xfrm>
            <a:noFill/>
          </p:grpSpPr>
          <p:sp>
            <p:nvSpPr>
              <p:cNvPr id="30" name="Прямоугольник 65">
                <a:extLst>
                  <a:ext uri="{FF2B5EF4-FFF2-40B4-BE49-F238E27FC236}">
                    <a16:creationId xmlns:a16="http://schemas.microsoft.com/office/drawing/2014/main" id="{663ECE90-83B5-5104-8815-DA3D9692EC12}"/>
                  </a:ext>
                </a:extLst>
              </p:cNvPr>
              <p:cNvSpPr/>
              <p:nvPr/>
            </p:nvSpPr>
            <p:spPr>
              <a:xfrm>
                <a:off x="9002703" y="1672991"/>
                <a:ext cx="1548000" cy="39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9312" tIns="59312" rIns="59312" bIns="59312" rtlCol="0" anchor="ctr"/>
              <a:lstStyle/>
              <a:p>
                <a:pPr algn="r" defTabSz="1506436">
                  <a:defRPr/>
                </a:pPr>
                <a:r>
                  <a:rPr lang="ru-RU" sz="4613" b="1" dirty="0">
                    <a:solidFill>
                      <a:srgbClr val="FF4F12"/>
                    </a:solidFill>
                    <a:latin typeface="Rostelecom Basis" panose="020B0503030604040103" pitchFamily="34" charset="0"/>
                  </a:rPr>
                  <a:t>277 650</a:t>
                </a:r>
              </a:p>
            </p:txBody>
          </p:sp>
          <p:sp>
            <p:nvSpPr>
              <p:cNvPr id="31" name="Прямоугольник 66">
                <a:extLst>
                  <a:ext uri="{FF2B5EF4-FFF2-40B4-BE49-F238E27FC236}">
                    <a16:creationId xmlns:a16="http://schemas.microsoft.com/office/drawing/2014/main" id="{2DDB5E00-C0CA-CE16-3ECC-003DA9F4E942}"/>
                  </a:ext>
                </a:extLst>
              </p:cNvPr>
              <p:cNvSpPr/>
              <p:nvPr/>
            </p:nvSpPr>
            <p:spPr>
              <a:xfrm>
                <a:off x="10499275" y="1685591"/>
                <a:ext cx="1492702" cy="343496"/>
              </a:xfrm>
              <a:prstGeom prst="rect">
                <a:avLst/>
              </a:prstGeom>
              <a:grpFill/>
            </p:spPr>
            <p:txBody>
              <a:bodyPr wrap="square" lIns="59312" tIns="59312" rIns="59312" bIns="59312">
                <a:spAutoFit/>
              </a:bodyPr>
              <a:lstStyle/>
              <a:p>
                <a:pPr defTabSz="1506377">
                  <a:lnSpc>
                    <a:spcPct val="80000"/>
                  </a:lnSpc>
                  <a:defRPr/>
                </a:pPr>
                <a:r>
                  <a:rPr lang="ru-RU" sz="1812" dirty="0">
                    <a:solidFill>
                      <a:srgbClr val="FF4F12"/>
                    </a:solidFill>
                    <a:latin typeface="Rostelecom Basis" panose="020B0503030604040103" pitchFamily="34" charset="0"/>
                  </a:rPr>
                  <a:t>средняя стоимость проекта 1 день, ₽</a:t>
                </a:r>
                <a:endParaRPr lang="en-US" sz="1812" dirty="0">
                  <a:solidFill>
                    <a:srgbClr val="FF4F12"/>
                  </a:solidFill>
                  <a:latin typeface="Rostelecom Basis" panose="020B0503030604040103" pitchFamily="34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4675547" y="2629636"/>
              <a:ext cx="3555989" cy="652433"/>
              <a:chOff x="2718579" y="1672991"/>
              <a:chExt cx="2158337" cy="396000"/>
            </a:xfrm>
          </p:grpSpPr>
          <p:sp>
            <p:nvSpPr>
              <p:cNvPr id="28" name="Прямоугольник 56">
                <a:extLst>
                  <a:ext uri="{FF2B5EF4-FFF2-40B4-BE49-F238E27FC236}">
                    <a16:creationId xmlns:a16="http://schemas.microsoft.com/office/drawing/2014/main" id="{91E03804-C40E-FD55-ADA8-66B2FD7AC05D}"/>
                  </a:ext>
                </a:extLst>
              </p:cNvPr>
              <p:cNvSpPr/>
              <p:nvPr/>
            </p:nvSpPr>
            <p:spPr>
              <a:xfrm>
                <a:off x="2718579" y="1672991"/>
                <a:ext cx="828000" cy="39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9312" tIns="59312" rIns="59312" bIns="59312" rtlCol="0" anchor="ctr"/>
              <a:lstStyle/>
              <a:p>
                <a:pPr algn="r" defTabSz="1506377">
                  <a:defRPr/>
                </a:pPr>
                <a:r>
                  <a:rPr lang="ru-RU" sz="4613" b="1" dirty="0">
                    <a:solidFill>
                      <a:sysClr val="windowText" lastClr="000000"/>
                    </a:solidFill>
                    <a:latin typeface="Rostelecom Basis" panose="020B0503030604040103" pitchFamily="34" charset="0"/>
                  </a:rPr>
                  <a:t>39,8</a:t>
                </a:r>
                <a:endParaRPr lang="en-US" sz="1647" dirty="0">
                  <a:solidFill>
                    <a:sysClr val="windowText" lastClr="000000"/>
                  </a:solidFill>
                  <a:latin typeface="Rostelecom Basis" panose="020B0503030604040103" pitchFamily="34" charset="0"/>
                </a:endParaRPr>
              </a:p>
            </p:txBody>
          </p:sp>
          <p:sp>
            <p:nvSpPr>
              <p:cNvPr id="29" name="Прямоугольник 57">
                <a:extLst>
                  <a:ext uri="{FF2B5EF4-FFF2-40B4-BE49-F238E27FC236}">
                    <a16:creationId xmlns:a16="http://schemas.microsoft.com/office/drawing/2014/main" id="{E9B6E55D-496A-7DF4-8F5F-DD2CA45AADE8}"/>
                  </a:ext>
                </a:extLst>
              </p:cNvPr>
              <p:cNvSpPr/>
              <p:nvPr/>
            </p:nvSpPr>
            <p:spPr>
              <a:xfrm>
                <a:off x="3479272" y="1674098"/>
                <a:ext cx="1397644" cy="343496"/>
              </a:xfrm>
              <a:prstGeom prst="rect">
                <a:avLst/>
              </a:prstGeom>
            </p:spPr>
            <p:txBody>
              <a:bodyPr wrap="square" lIns="59312" tIns="59312" rIns="59312" bIns="59312">
                <a:spAutoFit/>
              </a:bodyPr>
              <a:lstStyle/>
              <a:p>
                <a:pPr defTabSz="1506377">
                  <a:lnSpc>
                    <a:spcPct val="80000"/>
                  </a:lnSpc>
                  <a:defRPr/>
                </a:pPr>
                <a:r>
                  <a:rPr lang="ru-RU" sz="1812" dirty="0">
                    <a:latin typeface="Rostelecom Basis" panose="020B0503030604040103" pitchFamily="34" charset="0"/>
                  </a:rPr>
                  <a:t>сотрудников в среднем в команде</a:t>
                </a:r>
                <a:endParaRPr lang="en-US" sz="1812" dirty="0">
                  <a:latin typeface="Rostelecom Basis" panose="020B0503030604040103" pitchFamily="34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13678042" y="3788820"/>
            <a:ext cx="5823602" cy="6587632"/>
            <a:chOff x="13678042" y="3788820"/>
            <a:chExt cx="5823602" cy="6587632"/>
          </a:xfrm>
        </p:grpSpPr>
        <p:sp>
          <p:nvSpPr>
            <p:cNvPr id="50" name="Rectangle 199">
              <a:extLst>
                <a:ext uri="{FF2B5EF4-FFF2-40B4-BE49-F238E27FC236}">
                  <a16:creationId xmlns:a16="http://schemas.microsoft.com/office/drawing/2014/main" id="{37FC89E6-BC82-E7D2-192C-AC19AC33BA51}"/>
                </a:ext>
              </a:extLst>
            </p:cNvPr>
            <p:cNvSpPr>
              <a:spLocks/>
            </p:cNvSpPr>
            <p:nvPr/>
          </p:nvSpPr>
          <p:spPr>
            <a:xfrm>
              <a:off x="13678042" y="4001679"/>
              <a:ext cx="5815128" cy="6374773"/>
            </a:xfrm>
            <a:prstGeom prst="roundRect">
              <a:avLst>
                <a:gd name="adj" fmla="val 4793"/>
              </a:avLst>
            </a:prstGeom>
            <a:gradFill>
              <a:gsLst>
                <a:gs pos="45000">
                  <a:srgbClr val="C06859"/>
                </a:gs>
                <a:gs pos="84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</a:gradFill>
            <a:ln w="6350" cap="sq">
              <a:noFill/>
              <a:miter lim="800000"/>
            </a:ln>
            <a:effectLst>
              <a:outerShdw blurRad="127000" dist="50800" dir="5400000" algn="t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0130" rIns="150653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506436">
                <a:lnSpc>
                  <a:spcPct val="114000"/>
                </a:lnSpc>
                <a:defRPr/>
              </a:pPr>
              <a:endParaRPr lang="ru-RU" sz="1977" b="1" dirty="0">
                <a:solidFill>
                  <a:srgbClr val="272F3D"/>
                </a:solidFill>
                <a:latin typeface="Rostelecom Basi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13655A-8D6D-44F0-9468-291D6325BE36}"/>
                </a:ext>
              </a:extLst>
            </p:cNvPr>
            <p:cNvSpPr txBox="1"/>
            <p:nvPr/>
          </p:nvSpPr>
          <p:spPr>
            <a:xfrm>
              <a:off x="16734861" y="3788820"/>
              <a:ext cx="2766783" cy="2434064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defTabSz="1506436">
                <a:defRPr/>
              </a:pPr>
              <a:r>
                <a:rPr lang="ru-RU" sz="15817" b="1" dirty="0">
                  <a:gradFill flip="none" rotWithShape="1">
                    <a:gsLst>
                      <a:gs pos="49000">
                        <a:srgbClr val="FFFFFF"/>
                      </a:gs>
                      <a:gs pos="85000">
                        <a:srgbClr val="FFFFFF">
                          <a:alpha val="0"/>
                        </a:srgbClr>
                      </a:gs>
                    </a:gsLst>
                    <a:lin ang="10800000" scaled="1"/>
                    <a:tileRect/>
                  </a:gradFill>
                  <a:latin typeface="Rostelecom Basis Medium"/>
                </a:rPr>
                <a:t>03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01DB300-F7A4-4C83-AD89-6EB89E409EA5}"/>
                </a:ext>
              </a:extLst>
            </p:cNvPr>
            <p:cNvSpPr txBox="1"/>
            <p:nvPr/>
          </p:nvSpPr>
          <p:spPr>
            <a:xfrm>
              <a:off x="13844227" y="7017505"/>
              <a:ext cx="5077270" cy="70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6436">
                <a:lnSpc>
                  <a:spcPct val="80000"/>
                </a:lnSpc>
                <a:defRPr/>
              </a:pPr>
              <a:r>
                <a:rPr lang="en-US" sz="4942" b="1" dirty="0">
                  <a:solidFill>
                    <a:srgbClr val="FFFFFF"/>
                  </a:solidFill>
                  <a:latin typeface="Rostelecom Basis"/>
                </a:rPr>
                <a:t>~1</a:t>
              </a:r>
              <a:r>
                <a:rPr lang="ru-RU" sz="4942" b="1" dirty="0">
                  <a:solidFill>
                    <a:srgbClr val="FFFFFF"/>
                  </a:solidFill>
                  <a:latin typeface="Rostelecom Basis"/>
                </a:rPr>
                <a:t>11 000 000 ₽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4F81D0A-755A-4147-8F68-0E71FB0A3AC0}"/>
                </a:ext>
              </a:extLst>
            </p:cNvPr>
            <p:cNvSpPr txBox="1"/>
            <p:nvPr/>
          </p:nvSpPr>
          <p:spPr>
            <a:xfrm>
              <a:off x="13892221" y="8415817"/>
              <a:ext cx="4621847" cy="118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506436">
                <a:lnSpc>
                  <a:spcPct val="80000"/>
                </a:lnSpc>
                <a:defRPr/>
              </a:pPr>
              <a:r>
                <a:rPr lang="ru-RU" sz="2965" dirty="0">
                  <a:solidFill>
                    <a:srgbClr val="FFFFFF"/>
                  </a:solidFill>
                  <a:latin typeface="Rostelecom Basis"/>
                </a:rPr>
                <a:t>Прогнозируемый эффект на портфеле в 100 проектов</a:t>
              </a:r>
              <a:endParaRPr lang="en-US" sz="2965" dirty="0">
                <a:solidFill>
                  <a:srgbClr val="FFFFFF"/>
                </a:solidFill>
                <a:latin typeface="Rostelecom Basis"/>
              </a:endParaRPr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A9575B6B-B039-4250-BAB6-140C9B85D97D}"/>
                </a:ext>
              </a:extLst>
            </p:cNvPr>
            <p:cNvCxnSpPr/>
            <p:nvPr/>
          </p:nvCxnSpPr>
          <p:spPr>
            <a:xfrm>
              <a:off x="17245641" y="4146457"/>
              <a:ext cx="0" cy="17793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371466" eaLnBrk="1" fontAlgn="auto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lang="ru-RU" sz="5932" b="1" noProof="0" dirty="0" smtClean="0">
                <a:solidFill>
                  <a:prstClr val="white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Результаты внедрения ИСУП</a:t>
            </a:r>
            <a:endParaRPr kumimoji="0" lang="ru-RU" sz="5932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Golos Text DemiBold" panose="020B0604020202020204" charset="0"/>
              <a:sym typeface="Helvetica Neue"/>
            </a:endParaRPr>
          </a:p>
        </p:txBody>
      </p:sp>
      <p:sp>
        <p:nvSpPr>
          <p:cNvPr id="40" name="Заголовок 10">
            <a:extLst>
              <a:ext uri="{FF2B5EF4-FFF2-40B4-BE49-F238E27FC236}">
                <a16:creationId xmlns:a16="http://schemas.microsoft.com/office/drawing/2014/main" id="{960F30B3-7C92-1CD2-194D-2E390799EE66}"/>
              </a:ext>
            </a:extLst>
          </p:cNvPr>
          <p:cNvSpPr txBox="1">
            <a:spLocks/>
          </p:cNvSpPr>
          <p:nvPr/>
        </p:nvSpPr>
        <p:spPr>
          <a:xfrm>
            <a:off x="804597" y="1151688"/>
            <a:ext cx="14201247" cy="953417"/>
          </a:xfrm>
          <a:prstGeom prst="rect">
            <a:avLst/>
          </a:prstGeom>
        </p:spPr>
        <p:txBody>
          <a:bodyPr vert="horz" lIns="0" tIns="118624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506436"/>
            <a:r>
              <a:rPr lang="ru-RU" sz="32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Бенчи </a:t>
            </a:r>
            <a:r>
              <a:rPr lang="ru-RU" sz="3200" b="1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по ресурсам </a:t>
            </a:r>
            <a:r>
              <a:rPr lang="ru-RU" sz="32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в периметре портфеля ключевых проектов Ростелеком «ТОП-100»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9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-7947156" y="-3345325"/>
            <a:ext cx="36000000" cy="18000000"/>
          </a:xfrm>
          <a:prstGeom prst="roundRect">
            <a:avLst>
              <a:gd name="adj" fmla="val 5528"/>
            </a:avLst>
          </a:prstGeom>
          <a:solidFill>
            <a:srgbClr val="273A64"/>
          </a:solidFill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1359976" rtl="0" hangingPunct="0"/>
            <a:endParaRPr lang="ru-RU" sz="3955" kern="1200" dirty="0">
              <a:solidFill>
                <a:srgbClr val="FFFFFF"/>
              </a:solidFill>
              <a:latin typeface="Rostelecom Basis" panose="020B0503030604040103" pitchFamily="34" charset="0"/>
              <a:ea typeface="+mn-ea"/>
              <a:cs typeface="+mn-cs"/>
            </a:endParaRPr>
          </a:p>
        </p:txBody>
      </p:sp>
      <p:sp>
        <p:nvSpPr>
          <p:cNvPr id="7" name="AutoShape 2" descr="mail icon"/>
          <p:cNvSpPr>
            <a:spLocks noChangeAspect="1" noChangeArrowheads="1"/>
          </p:cNvSpPr>
          <p:nvPr/>
        </p:nvSpPr>
        <p:spPr bwMode="auto">
          <a:xfrm>
            <a:off x="2015437" y="3967821"/>
            <a:ext cx="502176" cy="5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653" tIns="75326" rIns="150653" bIns="75326" numCol="1" anchor="t" anchorCtr="0" compatLnSpc="1">
            <a:prstTxWarp prst="textNoShape">
              <a:avLst/>
            </a:prstTxWarp>
          </a:bodyPr>
          <a:lstStyle/>
          <a:p>
            <a:pPr algn="l" defTabSz="1507937" rtl="0"/>
            <a:endParaRPr lang="ru-RU" sz="3363" kern="1200" dirty="0">
              <a:solidFill>
                <a:prstClr val="white"/>
              </a:solidFill>
              <a:latin typeface="Rostelecom Basis" panose="020B0503030604040103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710" y="2160289"/>
            <a:ext cx="12733734" cy="128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695" tIns="83695" rIns="83695" bIns="83695" numCol="1" spcCol="38100" rtlCol="0" anchor="ctr">
            <a:spAutoFit/>
          </a:bodyPr>
          <a:lstStyle/>
          <a:p>
            <a:pPr algn="l" defTabSz="1359976" rtl="0" hangingPunct="0"/>
            <a:r>
              <a:rPr lang="ru-RU" sz="7249" b="1" kern="1200" dirty="0" smtClean="0">
                <a:solidFill>
                  <a:prstClr val="white"/>
                </a:solidFill>
                <a:latin typeface="Rostelecom Basis" panose="020B0503030604040103" pitchFamily="34" charset="0"/>
                <a:ea typeface="Golos Text DemiBold" panose="020B0604020202020204" charset="0"/>
                <a:cs typeface="Helvetica Neue"/>
                <a:sym typeface="Helvetica Neue"/>
              </a:rPr>
              <a:t>Спасибо за внимание!</a:t>
            </a:r>
            <a:endParaRPr lang="ru-RU" sz="7249" b="1" kern="1200" dirty="0">
              <a:solidFill>
                <a:prstClr val="white"/>
              </a:solidFill>
              <a:latin typeface="Rostelecom Basis" panose="020B0503030604040103" pitchFamily="34" charset="0"/>
              <a:ea typeface="Golos Text DemiBold" panose="020B0604020202020204" charset="0"/>
              <a:cs typeface="Helvetica Neue"/>
              <a:sym typeface="Helvetica Neue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300" y="16713"/>
            <a:ext cx="2702301" cy="901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644" y="4587875"/>
            <a:ext cx="3581400" cy="3581400"/>
          </a:xfrm>
          <a:prstGeom prst="roundRect">
            <a:avLst>
              <a:gd name="adj" fmla="val 7725"/>
            </a:avLst>
          </a:prstGeom>
          <a:ln>
            <a:solidFill>
              <a:srgbClr val="273A64"/>
            </a:solidFill>
          </a:ln>
        </p:spPr>
      </p:pic>
    </p:spTree>
    <p:extLst>
      <p:ext uri="{BB962C8B-B14F-4D97-AF65-F5344CB8AC3E}">
        <p14:creationId xmlns:p14="http://schemas.microsoft.com/office/powerpoint/2010/main" val="4588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5932" b="1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Что подлежит оцифровке?</a:t>
            </a:r>
            <a:endParaRPr lang="ru-RU" sz="5932" b="1" dirty="0">
              <a:solidFill>
                <a:schemeClr val="bg1"/>
              </a:solidFill>
              <a:latin typeface="Rostelecom Basis" panose="020B0503030604040103" pitchFamily="34" charset="0"/>
              <a:ea typeface="Golos Text DemiBold" panose="020B0604020202020204" charset="0"/>
            </a:endParaRPr>
          </a:p>
        </p:txBody>
      </p:sp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6" y="7809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6" y="7809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286971" y="1965951"/>
            <a:ext cx="8918113" cy="255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6436">
              <a:defRPr/>
            </a:pPr>
            <a:endParaRPr lang="ru-RU" sz="2965">
              <a:solidFill>
                <a:prstClr val="white"/>
              </a:solidFill>
              <a:latin typeface="Rostelecom Basis"/>
            </a:endParaRPr>
          </a:p>
        </p:txBody>
      </p:sp>
      <p:sp>
        <p:nvSpPr>
          <p:cNvPr id="16" name="Rectangle 199">
            <a:extLst>
              <a:ext uri="{FF2B5EF4-FFF2-40B4-BE49-F238E27FC236}">
                <a16:creationId xmlns:a16="http://schemas.microsoft.com/office/drawing/2014/main" id="{37FC89E6-BC82-E7D2-192C-AC19AC33BA51}"/>
              </a:ext>
            </a:extLst>
          </p:cNvPr>
          <p:cNvSpPr>
            <a:spLocks/>
          </p:cNvSpPr>
          <p:nvPr/>
        </p:nvSpPr>
        <p:spPr>
          <a:xfrm>
            <a:off x="846544" y="2600209"/>
            <a:ext cx="4464000" cy="6349765"/>
          </a:xfrm>
          <a:prstGeom prst="roundRect">
            <a:avLst>
              <a:gd name="adj" fmla="val 5395"/>
            </a:avLst>
          </a:prstGeom>
          <a:gradFill>
            <a:gsLst>
              <a:gs pos="100000">
                <a:srgbClr val="9AB9D5"/>
              </a:gs>
              <a:gs pos="0">
                <a:srgbClr val="3473AB"/>
              </a:gs>
            </a:gsLst>
            <a:lin ang="16200000" scaled="1"/>
          </a:gradFill>
          <a:ln w="6350" cap="sq">
            <a:noFill/>
            <a:miter lim="800000"/>
          </a:ln>
          <a:effectLst>
            <a:outerShdw blurRad="127000" dist="508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0130" rIns="150653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506436">
              <a:lnSpc>
                <a:spcPct val="114000"/>
              </a:lnSpc>
            </a:pPr>
            <a:endParaRPr lang="ru-RU" sz="1977" b="1" dirty="0">
              <a:solidFill>
                <a:srgbClr val="272F3D"/>
              </a:solidFill>
              <a:latin typeface="Rostelecom Basis"/>
            </a:endParaRPr>
          </a:p>
        </p:txBody>
      </p:sp>
      <p:sp>
        <p:nvSpPr>
          <p:cNvPr id="21" name="Rectangle 199">
            <a:extLst>
              <a:ext uri="{FF2B5EF4-FFF2-40B4-BE49-F238E27FC236}">
                <a16:creationId xmlns:a16="http://schemas.microsoft.com/office/drawing/2014/main" id="{37FC89E6-BC82-E7D2-192C-AC19AC33BA51}"/>
              </a:ext>
            </a:extLst>
          </p:cNvPr>
          <p:cNvSpPr>
            <a:spLocks/>
          </p:cNvSpPr>
          <p:nvPr/>
        </p:nvSpPr>
        <p:spPr>
          <a:xfrm>
            <a:off x="10481435" y="2600209"/>
            <a:ext cx="4464000" cy="6374773"/>
          </a:xfrm>
          <a:prstGeom prst="roundRect">
            <a:avLst>
              <a:gd name="adj" fmla="val 4793"/>
            </a:avLst>
          </a:prstGeom>
          <a:gradFill>
            <a:gsLst>
              <a:gs pos="100000">
                <a:srgbClr val="DFB2AA"/>
              </a:gs>
              <a:gs pos="0">
                <a:srgbClr val="BE6455"/>
              </a:gs>
            </a:gsLst>
            <a:lin ang="16200000" scaled="1"/>
          </a:gradFill>
          <a:ln w="6350" cap="sq">
            <a:noFill/>
            <a:miter lim="800000"/>
          </a:ln>
          <a:effectLst>
            <a:outerShdw blurRad="127000" dist="508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0130" rIns="150653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506436">
              <a:lnSpc>
                <a:spcPct val="114000"/>
              </a:lnSpc>
            </a:pPr>
            <a:endParaRPr lang="ru-RU" sz="1977" b="1" dirty="0">
              <a:solidFill>
                <a:srgbClr val="272F3D"/>
              </a:solidFill>
              <a:latin typeface="Rostelecom Basis"/>
            </a:endParaRPr>
          </a:p>
        </p:txBody>
      </p:sp>
      <p:sp>
        <p:nvSpPr>
          <p:cNvPr id="22" name="Rectangle 199">
            <a:extLst>
              <a:ext uri="{FF2B5EF4-FFF2-40B4-BE49-F238E27FC236}">
                <a16:creationId xmlns:a16="http://schemas.microsoft.com/office/drawing/2014/main" id="{37FC89E6-BC82-E7D2-192C-AC19AC33BA51}"/>
              </a:ext>
            </a:extLst>
          </p:cNvPr>
          <p:cNvSpPr>
            <a:spLocks/>
          </p:cNvSpPr>
          <p:nvPr/>
        </p:nvSpPr>
        <p:spPr>
          <a:xfrm>
            <a:off x="5681287" y="2600209"/>
            <a:ext cx="4464000" cy="6362695"/>
          </a:xfrm>
          <a:prstGeom prst="roundRect">
            <a:avLst>
              <a:gd name="adj" fmla="val 5395"/>
            </a:avLst>
          </a:prstGeom>
          <a:gradFill>
            <a:gsLst>
              <a:gs pos="100000">
                <a:srgbClr val="8FA7BC"/>
              </a:gs>
              <a:gs pos="0">
                <a:srgbClr val="1F4E79"/>
              </a:gs>
            </a:gsLst>
            <a:lin ang="16200000" scaled="1"/>
          </a:gradFill>
          <a:ln w="6350" cap="sq">
            <a:noFill/>
            <a:miter lim="800000"/>
          </a:ln>
          <a:effectLst>
            <a:outerShdw blurRad="127000" dist="508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0130" rIns="150653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506436">
              <a:lnSpc>
                <a:spcPct val="114000"/>
              </a:lnSpc>
            </a:pPr>
            <a:endParaRPr lang="ru-RU" sz="1977" b="1" dirty="0">
              <a:solidFill>
                <a:srgbClr val="272F3D"/>
              </a:solidFill>
              <a:latin typeface="Rostelecom Basi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13655A-8D6D-44F0-9468-291D6325BE36}"/>
              </a:ext>
            </a:extLst>
          </p:cNvPr>
          <p:cNvSpPr txBox="1"/>
          <p:nvPr/>
        </p:nvSpPr>
        <p:spPr>
          <a:xfrm>
            <a:off x="1615868" y="2759075"/>
            <a:ext cx="2912656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1506436">
              <a:defRPr/>
            </a:pPr>
            <a:r>
              <a:rPr lang="ru-RU" sz="4800" b="1" dirty="0" smtClean="0">
                <a:gradFill flip="none" rotWithShape="1">
                  <a:gsLst>
                    <a:gs pos="56000">
                      <a:schemeClr val="bg1">
                        <a:lumMod val="100000"/>
                      </a:schemeClr>
                    </a:gs>
                    <a:gs pos="98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Rostelecom Basis" panose="020B0503030604040103" pitchFamily="34" charset="0"/>
              </a:rPr>
              <a:t>Портфель</a:t>
            </a:r>
            <a:endParaRPr lang="ru-RU" sz="6000" b="1" dirty="0">
              <a:gradFill flip="none" rotWithShape="1">
                <a:gsLst>
                  <a:gs pos="56000">
                    <a:schemeClr val="bg1">
                      <a:lumMod val="100000"/>
                    </a:schemeClr>
                  </a:gs>
                  <a:gs pos="98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Rostelecom Basis" panose="020B0503030604040103" pitchFamily="34" charset="0"/>
            </a:endParaRPr>
          </a:p>
        </p:txBody>
      </p:sp>
      <p:sp>
        <p:nvSpPr>
          <p:cNvPr id="35" name="Rectangle 199">
            <a:extLst>
              <a:ext uri="{FF2B5EF4-FFF2-40B4-BE49-F238E27FC236}">
                <a16:creationId xmlns:a16="http://schemas.microsoft.com/office/drawing/2014/main" id="{37FC89E6-BC82-E7D2-192C-AC19AC33BA51}"/>
              </a:ext>
            </a:extLst>
          </p:cNvPr>
          <p:cNvSpPr>
            <a:spLocks/>
          </p:cNvSpPr>
          <p:nvPr/>
        </p:nvSpPr>
        <p:spPr>
          <a:xfrm>
            <a:off x="15258691" y="2600209"/>
            <a:ext cx="4464000" cy="6374773"/>
          </a:xfrm>
          <a:prstGeom prst="roundRect">
            <a:avLst>
              <a:gd name="adj" fmla="val 4793"/>
            </a:avLst>
          </a:prstGeom>
          <a:gradFill>
            <a:gsLst>
              <a:gs pos="100000">
                <a:srgbClr val="D0ADB2"/>
              </a:gs>
              <a:gs pos="54000">
                <a:srgbClr val="A05A64"/>
              </a:gs>
              <a:gs pos="0">
                <a:srgbClr val="78323C"/>
              </a:gs>
            </a:gsLst>
            <a:lin ang="16200000" scaled="1"/>
          </a:gradFill>
          <a:ln w="6350" cap="sq">
            <a:noFill/>
            <a:miter lim="800000"/>
          </a:ln>
          <a:effectLst>
            <a:outerShdw blurRad="127000" dist="508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0130" rIns="150653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506436">
              <a:lnSpc>
                <a:spcPct val="114000"/>
              </a:lnSpc>
              <a:defRPr/>
            </a:pPr>
            <a:endParaRPr lang="ru-RU" sz="1977" b="1" dirty="0">
              <a:solidFill>
                <a:srgbClr val="272F3D"/>
              </a:solidFill>
              <a:latin typeface="Rostelecom Basi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13655A-8D6D-44F0-9468-291D6325BE36}"/>
              </a:ext>
            </a:extLst>
          </p:cNvPr>
          <p:cNvSpPr txBox="1"/>
          <p:nvPr/>
        </p:nvSpPr>
        <p:spPr>
          <a:xfrm>
            <a:off x="6847290" y="2759075"/>
            <a:ext cx="2131994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>
            <a:defPPr>
              <a:defRPr/>
            </a:defPPr>
            <a:lvl1pPr defTabSz="1506436">
              <a:defRPr sz="6600" b="1">
                <a:gradFill flip="none" rotWithShape="1">
                  <a:gsLst>
                    <a:gs pos="56000">
                      <a:schemeClr val="bg1">
                        <a:lumMod val="100000"/>
                      </a:schemeClr>
                    </a:gs>
                    <a:gs pos="98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Rostelecom Basis Medium"/>
              </a:defRPr>
            </a:lvl1pPr>
          </a:lstStyle>
          <a:p>
            <a:pPr algn="ctr"/>
            <a:r>
              <a:rPr lang="ru-RU" sz="4800" dirty="0">
                <a:latin typeface="Rostelecom Basis" panose="020B0503030604040103" pitchFamily="34" charset="0"/>
              </a:rPr>
              <a:t>Проект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13655A-8D6D-44F0-9468-291D6325BE36}"/>
              </a:ext>
            </a:extLst>
          </p:cNvPr>
          <p:cNvSpPr txBox="1"/>
          <p:nvPr/>
        </p:nvSpPr>
        <p:spPr>
          <a:xfrm>
            <a:off x="11213826" y="2759075"/>
            <a:ext cx="2999218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1506436">
              <a:defRPr/>
            </a:pPr>
            <a:r>
              <a:rPr lang="ru-RU" sz="4800" b="1" dirty="0">
                <a:gradFill flip="none" rotWithShape="1">
                  <a:gsLst>
                    <a:gs pos="56000">
                      <a:schemeClr val="bg1">
                        <a:lumMod val="100000"/>
                      </a:schemeClr>
                    </a:gs>
                    <a:gs pos="98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Rostelecom Basis" panose="020B0503030604040103" pitchFamily="34" charset="0"/>
              </a:rPr>
              <a:t>Процессы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13655A-8D6D-44F0-9468-291D6325BE36}"/>
              </a:ext>
            </a:extLst>
          </p:cNvPr>
          <p:cNvSpPr txBox="1"/>
          <p:nvPr/>
        </p:nvSpPr>
        <p:spPr>
          <a:xfrm>
            <a:off x="16668351" y="2759075"/>
            <a:ext cx="1644681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1506436">
              <a:defRPr/>
            </a:pPr>
            <a:r>
              <a:rPr lang="ru-RU" sz="4800" b="1" dirty="0">
                <a:gradFill flip="none" rotWithShape="1">
                  <a:gsLst>
                    <a:gs pos="56000">
                      <a:schemeClr val="bg1">
                        <a:lumMod val="100000"/>
                      </a:schemeClr>
                    </a:gs>
                    <a:gs pos="98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Rostelecom Basis" panose="020B0503030604040103" pitchFamily="34" charset="0"/>
              </a:rPr>
              <a:t>Люди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113856" y="4116443"/>
            <a:ext cx="39166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Реестр проектов</a:t>
            </a:r>
          </a:p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Цели</a:t>
            </a:r>
          </a:p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Выгоды</a:t>
            </a:r>
            <a:endParaRPr lang="ru-RU" sz="2800" b="0" i="0" u="none" strike="noStrike" dirty="0">
              <a:solidFill>
                <a:schemeClr val="bg1"/>
              </a:solidFill>
              <a:effectLst/>
              <a:latin typeface="Rostelecom Basis" panose="020B05030306040401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39749" y="6719483"/>
            <a:ext cx="46648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b="1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Видеть общую картину и принимать решения перебалансировке</a:t>
            </a:r>
            <a:endParaRPr lang="ru-RU" sz="3200" b="1" i="0" u="none" strike="noStrike" dirty="0">
              <a:solidFill>
                <a:schemeClr val="bg1"/>
              </a:solidFill>
              <a:effectLst/>
              <a:latin typeface="Rostelecom Basis" panose="020B05030306040401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54947" y="4116443"/>
            <a:ext cx="39166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Сроки</a:t>
            </a:r>
          </a:p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План-график</a:t>
            </a:r>
          </a:p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Бюджет</a:t>
            </a:r>
          </a:p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Риски</a:t>
            </a:r>
          </a:p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Rostelecom Basis" panose="020B0503030604040103" pitchFamily="34" charset="0"/>
              </a:rPr>
              <a:t>С</a:t>
            </a:r>
            <a:r>
              <a:rPr lang="ru-RU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татусы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80840" y="6965704"/>
            <a:ext cx="4664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b="1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Управлять проектом эффективно и прогнозируемо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755095" y="4116443"/>
            <a:ext cx="39166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Согласования</a:t>
            </a:r>
          </a:p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Запросы на изменения</a:t>
            </a:r>
          </a:p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Отчетность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0380988" y="7211925"/>
            <a:ext cx="46648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b="1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Ускорять принятие решения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5532351" y="4116443"/>
            <a:ext cx="39166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Команды</a:t>
            </a:r>
          </a:p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Загрузка</a:t>
            </a:r>
          </a:p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en-US" sz="2800" b="0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KPI</a:t>
            </a:r>
          </a:p>
          <a:p>
            <a:pPr marL="360000" indent="-360000" algn="l" fontAlgn="b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MBO</a:t>
            </a:r>
            <a:endParaRPr lang="ru-RU" sz="2800" b="0" i="0" u="none" strike="noStrike" dirty="0" smtClean="0">
              <a:solidFill>
                <a:schemeClr val="bg1"/>
              </a:solidFill>
              <a:effectLst/>
              <a:latin typeface="Rostelecom Basis" panose="020B0503030604040103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158244" y="6965704"/>
            <a:ext cx="4664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3200" b="1" i="0" u="none" strike="noStrike" dirty="0" smtClean="0">
                <a:solidFill>
                  <a:schemeClr val="bg1"/>
                </a:solidFill>
                <a:effectLst/>
                <a:latin typeface="Rostelecom Basis" panose="020B0503030604040103" pitchFamily="34" charset="0"/>
              </a:rPr>
              <a:t>Связать результат с вовлечением и вознаграждением</a:t>
            </a:r>
          </a:p>
        </p:txBody>
      </p:sp>
    </p:spTree>
    <p:extLst>
      <p:ext uri="{BB962C8B-B14F-4D97-AF65-F5344CB8AC3E}">
        <p14:creationId xmlns:p14="http://schemas.microsoft.com/office/powerpoint/2010/main" val="13088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/>
      <p:bldP spid="35" grpId="0" animBg="1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5932" b="1" dirty="0">
                <a:solidFill>
                  <a:schemeClr val="bg1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Как это работает на практике</a:t>
            </a:r>
            <a:r>
              <a:rPr lang="ru-RU" sz="5932" b="1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 DemiBold" panose="020B0604020202020204" charset="0"/>
              </a:rPr>
              <a:t>?</a:t>
            </a:r>
            <a:endParaRPr lang="ru-RU" sz="5932" b="1" dirty="0">
              <a:solidFill>
                <a:schemeClr val="bg1"/>
              </a:solidFill>
              <a:latin typeface="Rostelecom Basis" panose="020B0503030604040103" pitchFamily="34" charset="0"/>
              <a:ea typeface="Golos Text DemiBold" panose="020B0604020202020204" charset="0"/>
            </a:endParaRPr>
          </a:p>
        </p:txBody>
      </p:sp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36" y="7809"/>
          <a:ext cx="2617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6" y="7809"/>
                        <a:ext cx="2617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707635" y="2115275"/>
            <a:ext cx="720000" cy="720000"/>
            <a:chOff x="832644" y="1913615"/>
            <a:chExt cx="720000" cy="720000"/>
          </a:xfrm>
        </p:grpSpPr>
        <p:sp>
          <p:nvSpPr>
            <p:cNvPr id="14" name="Овал 13"/>
            <p:cNvSpPr/>
            <p:nvPr/>
          </p:nvSpPr>
          <p:spPr>
            <a:xfrm>
              <a:off x="832644" y="1913615"/>
              <a:ext cx="720000" cy="720000"/>
            </a:xfrm>
            <a:prstGeom prst="ellipse">
              <a:avLst/>
            </a:prstGeom>
            <a:noFill/>
            <a:ln w="38100" cap="flat" cmpd="sng" algn="ctr">
              <a:solidFill>
                <a:srgbClr val="F2F3F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922644" y="2003615"/>
              <a:ext cx="540000" cy="540000"/>
            </a:xfrm>
            <a:prstGeom prst="ellipse">
              <a:avLst/>
            </a:prstGeom>
            <a:solidFill>
              <a:srgbClr val="F1F3F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72F3D"/>
                  </a:solidFill>
                  <a:effectLst/>
                  <a:uLnTx/>
                  <a:uFillTx/>
                  <a:latin typeface="Rostelecom Basis"/>
                  <a:ea typeface="+mn-ea"/>
                  <a:cs typeface="+mn-cs"/>
                </a:rPr>
                <a:t>1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2F3D"/>
                </a:solidFill>
                <a:effectLst/>
                <a:uLnTx/>
                <a:uFillTx/>
                <a:latin typeface="Rostelecom Basis"/>
                <a:ea typeface="+mn-ea"/>
                <a:cs typeface="+mn-cs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17633" y="2026126"/>
            <a:ext cx="18288000" cy="17235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Собрали цифровые паспорта</a:t>
            </a:r>
            <a:endParaRPr lang="ru-RU" sz="3200" b="1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dirty="0">
                <a:solidFill>
                  <a:schemeClr val="bg1"/>
                </a:solidFill>
                <a:latin typeface="Rostelecom Basis" panose="020B0503030604040103" pitchFamily="34" charset="0"/>
              </a:rPr>
              <a:t>Заведение всех </a:t>
            </a: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</a:rPr>
              <a:t>инициатив в </a:t>
            </a:r>
            <a:r>
              <a:rPr lang="ru-RU" sz="3200" dirty="0">
                <a:solidFill>
                  <a:schemeClr val="bg1"/>
                </a:solidFill>
                <a:latin typeface="Rostelecom Basis" panose="020B0503030604040103" pitchFamily="34" charset="0"/>
              </a:rPr>
              <a:t>формате цифрового паспорта позволило определить весь периметр проектов с понятными целями и конкретными сроками</a:t>
            </a:r>
          </a:p>
        </p:txBody>
      </p:sp>
    </p:spTree>
    <p:extLst>
      <p:ext uri="{BB962C8B-B14F-4D97-AF65-F5344CB8AC3E}">
        <p14:creationId xmlns:p14="http://schemas.microsoft.com/office/powerpoint/2010/main" val="1226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63986" y="1947812"/>
            <a:ext cx="6228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Реестр проектов формируется из параметров цифрового паспорта:</a:t>
            </a:r>
          </a:p>
        </p:txBody>
      </p:sp>
      <p:sp>
        <p:nvSpPr>
          <p:cNvPr id="61" name="Подложка 1"/>
          <p:cNvSpPr/>
          <p:nvPr/>
        </p:nvSpPr>
        <p:spPr>
          <a:xfrm>
            <a:off x="21625306" y="1881910"/>
            <a:ext cx="12286868" cy="7391400"/>
          </a:xfrm>
          <a:prstGeom prst="roundRect">
            <a:avLst>
              <a:gd name="adj" fmla="val 230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Дата начала и дата окончани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8444" y="1992541"/>
            <a:ext cx="10772775" cy="7191375"/>
          </a:xfrm>
          <a:prstGeom prst="rect">
            <a:avLst/>
          </a:prstGeom>
        </p:spPr>
      </p:pic>
      <p:sp>
        <p:nvSpPr>
          <p:cNvPr id="36" name="Фейд"/>
          <p:cNvSpPr/>
          <p:nvPr/>
        </p:nvSpPr>
        <p:spPr>
          <a:xfrm>
            <a:off x="21610488" y="1888548"/>
            <a:ext cx="12286868" cy="7391400"/>
          </a:xfrm>
          <a:custGeom>
            <a:avLst/>
            <a:gdLst>
              <a:gd name="connsiteX0" fmla="*/ 3755357 w 12286868"/>
              <a:gd name="connsiteY0" fmla="*/ 5181600 h 7391400"/>
              <a:gd name="connsiteX1" fmla="*/ 3581400 w 12286868"/>
              <a:gd name="connsiteY1" fmla="*/ 5355557 h 7391400"/>
              <a:gd name="connsiteX2" fmla="*/ 3581400 w 12286868"/>
              <a:gd name="connsiteY2" fmla="*/ 6051367 h 7391400"/>
              <a:gd name="connsiteX3" fmla="*/ 3755357 w 12286868"/>
              <a:gd name="connsiteY3" fmla="*/ 6225324 h 7391400"/>
              <a:gd name="connsiteX4" fmla="*/ 10611704 w 12286868"/>
              <a:gd name="connsiteY4" fmla="*/ 6225324 h 7391400"/>
              <a:gd name="connsiteX5" fmla="*/ 10785662 w 12286868"/>
              <a:gd name="connsiteY5" fmla="*/ 6051367 h 7391400"/>
              <a:gd name="connsiteX6" fmla="*/ 10785662 w 12286868"/>
              <a:gd name="connsiteY6" fmla="*/ 5355557 h 7391400"/>
              <a:gd name="connsiteX7" fmla="*/ 10611704 w 12286868"/>
              <a:gd name="connsiteY7" fmla="*/ 5181600 h 7391400"/>
              <a:gd name="connsiteX8" fmla="*/ 170594 w 12286868"/>
              <a:gd name="connsiteY8" fmla="*/ 0 h 7391400"/>
              <a:gd name="connsiteX9" fmla="*/ 12116274 w 12286868"/>
              <a:gd name="connsiteY9" fmla="*/ 0 h 7391400"/>
              <a:gd name="connsiteX10" fmla="*/ 12286868 w 12286868"/>
              <a:gd name="connsiteY10" fmla="*/ 170594 h 7391400"/>
              <a:gd name="connsiteX11" fmla="*/ 12286868 w 12286868"/>
              <a:gd name="connsiteY11" fmla="*/ 7220806 h 7391400"/>
              <a:gd name="connsiteX12" fmla="*/ 12116274 w 12286868"/>
              <a:gd name="connsiteY12" fmla="*/ 7391400 h 7391400"/>
              <a:gd name="connsiteX13" fmla="*/ 170594 w 12286868"/>
              <a:gd name="connsiteY13" fmla="*/ 7391400 h 7391400"/>
              <a:gd name="connsiteX14" fmla="*/ 0 w 12286868"/>
              <a:gd name="connsiteY14" fmla="*/ 7220806 h 7391400"/>
              <a:gd name="connsiteX15" fmla="*/ 0 w 12286868"/>
              <a:gd name="connsiteY15" fmla="*/ 170594 h 7391400"/>
              <a:gd name="connsiteX16" fmla="*/ 170594 w 12286868"/>
              <a:gd name="connsiteY16" fmla="*/ 0 h 739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86868" h="7391400">
                <a:moveTo>
                  <a:pt x="3755357" y="5181600"/>
                </a:moveTo>
                <a:cubicBezTo>
                  <a:pt x="3659283" y="5181600"/>
                  <a:pt x="3581400" y="5259483"/>
                  <a:pt x="3581400" y="5355557"/>
                </a:cubicBezTo>
                <a:lnTo>
                  <a:pt x="3581400" y="6051367"/>
                </a:lnTo>
                <a:cubicBezTo>
                  <a:pt x="3581400" y="6147441"/>
                  <a:pt x="3659283" y="6225324"/>
                  <a:pt x="3755357" y="6225324"/>
                </a:cubicBezTo>
                <a:lnTo>
                  <a:pt x="10611704" y="6225324"/>
                </a:lnTo>
                <a:cubicBezTo>
                  <a:pt x="10707780" y="6225324"/>
                  <a:pt x="10785662" y="6147441"/>
                  <a:pt x="10785662" y="6051367"/>
                </a:cubicBezTo>
                <a:lnTo>
                  <a:pt x="10785662" y="5355557"/>
                </a:lnTo>
                <a:cubicBezTo>
                  <a:pt x="10785662" y="5259483"/>
                  <a:pt x="10707780" y="5181600"/>
                  <a:pt x="10611704" y="5181600"/>
                </a:cubicBezTo>
                <a:close/>
                <a:moveTo>
                  <a:pt x="170594" y="0"/>
                </a:moveTo>
                <a:lnTo>
                  <a:pt x="12116274" y="0"/>
                </a:lnTo>
                <a:cubicBezTo>
                  <a:pt x="12210490" y="0"/>
                  <a:pt x="12286868" y="76378"/>
                  <a:pt x="12286868" y="170594"/>
                </a:cubicBezTo>
                <a:lnTo>
                  <a:pt x="12286868" y="7220806"/>
                </a:lnTo>
                <a:cubicBezTo>
                  <a:pt x="12286868" y="7315022"/>
                  <a:pt x="12210490" y="7391400"/>
                  <a:pt x="12116274" y="7391400"/>
                </a:cubicBezTo>
                <a:lnTo>
                  <a:pt x="170594" y="7391400"/>
                </a:lnTo>
                <a:cubicBezTo>
                  <a:pt x="76378" y="7391400"/>
                  <a:pt x="0" y="7315022"/>
                  <a:pt x="0" y="7220806"/>
                </a:cubicBezTo>
                <a:lnTo>
                  <a:pt x="0" y="170594"/>
                </a:lnTo>
                <a:cubicBezTo>
                  <a:pt x="0" y="76378"/>
                  <a:pt x="76378" y="0"/>
                  <a:pt x="170594" y="0"/>
                </a:cubicBez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одложка 2"/>
          <p:cNvSpPr/>
          <p:nvPr/>
        </p:nvSpPr>
        <p:spPr>
          <a:xfrm>
            <a:off x="21539671" y="1864209"/>
            <a:ext cx="12286868" cy="7391400"/>
          </a:xfrm>
          <a:prstGeom prst="roundRect">
            <a:avLst>
              <a:gd name="adj" fmla="val 230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Цели и задачи 1 мен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32"/>
          <a:stretch/>
        </p:blipFill>
        <p:spPr>
          <a:xfrm>
            <a:off x="21787644" y="1964748"/>
            <a:ext cx="3012444" cy="7190323"/>
          </a:xfrm>
          <a:prstGeom prst="rect">
            <a:avLst/>
          </a:prstGeom>
        </p:spPr>
      </p:pic>
      <p:pic>
        <p:nvPicPr>
          <p:cNvPr id="26" name="Цели и задач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888" y="1964748"/>
            <a:ext cx="7812000" cy="13847679"/>
          </a:xfrm>
          <a:prstGeom prst="rect">
            <a:avLst/>
          </a:prstGeom>
        </p:spPr>
      </p:pic>
      <p:sp>
        <p:nvSpPr>
          <p:cNvPr id="13" name="заплатка низ"/>
          <p:cNvSpPr/>
          <p:nvPr/>
        </p:nvSpPr>
        <p:spPr>
          <a:xfrm>
            <a:off x="6395244" y="9372599"/>
            <a:ext cx="13710444" cy="2225675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лого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44" y="10041816"/>
            <a:ext cx="3523444" cy="1175459"/>
          </a:xfrm>
          <a:prstGeom prst="rect">
            <a:avLst/>
          </a:prstGeom>
        </p:spPr>
      </p:pic>
      <p:sp>
        <p:nvSpPr>
          <p:cNvPr id="60" name="заплатка верх"/>
          <p:cNvSpPr/>
          <p:nvPr/>
        </p:nvSpPr>
        <p:spPr>
          <a:xfrm>
            <a:off x="6395244" y="-274766"/>
            <a:ext cx="13710444" cy="2239514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60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Собрали цифровые паспорта</a:t>
            </a:r>
          </a:p>
        </p:txBody>
      </p:sp>
      <p:pic>
        <p:nvPicPr>
          <p:cNvPr id="29" name="Серед реза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 b="8065"/>
          <a:stretch/>
        </p:blipFill>
        <p:spPr>
          <a:xfrm>
            <a:off x="7043409" y="2443515"/>
            <a:ext cx="12970860" cy="6358176"/>
          </a:xfrm>
          <a:prstGeom prst="rect">
            <a:avLst/>
          </a:prstGeom>
        </p:spPr>
      </p:pic>
      <p:pic>
        <p:nvPicPr>
          <p:cNvPr id="30" name="Общее"/>
          <p:cNvPicPr>
            <a:picLocks noChangeAspect="1"/>
          </p:cNvPicPr>
          <p:nvPr/>
        </p:nvPicPr>
        <p:blipFill rotWithShape="1">
          <a:blip r:embed="rId8"/>
          <a:srcRect l="20372" r="8174" b="15682"/>
          <a:stretch/>
        </p:blipFill>
        <p:spPr>
          <a:xfrm>
            <a:off x="10357645" y="2452107"/>
            <a:ext cx="9372600" cy="6555368"/>
          </a:xfrm>
          <a:prstGeom prst="rect">
            <a:avLst/>
          </a:prstGeom>
        </p:spPr>
      </p:pic>
      <p:pic>
        <p:nvPicPr>
          <p:cNvPr id="31" name="Бурге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4" r="95801" b="44210"/>
          <a:stretch/>
        </p:blipFill>
        <p:spPr>
          <a:xfrm>
            <a:off x="7366788" y="2443515"/>
            <a:ext cx="514800" cy="6382163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32" name="Меню"/>
          <p:cNvPicPr>
            <a:picLocks noChangeAspect="1"/>
          </p:cNvPicPr>
          <p:nvPr/>
        </p:nvPicPr>
        <p:blipFill rotWithShape="1">
          <a:blip r:embed="rId8"/>
          <a:srcRect l="2441" r="80574" b="26883"/>
          <a:stretch/>
        </p:blipFill>
        <p:spPr>
          <a:xfrm>
            <a:off x="7920776" y="2434673"/>
            <a:ext cx="2486671" cy="6344732"/>
          </a:xfrm>
          <a:prstGeom prst="rect">
            <a:avLst/>
          </a:prstGeom>
        </p:spPr>
      </p:pic>
      <p:pic>
        <p:nvPicPr>
          <p:cNvPr id="34" name="Верх реза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5"/>
          <a:stretch/>
        </p:blipFill>
        <p:spPr>
          <a:xfrm>
            <a:off x="7043401" y="1561717"/>
            <a:ext cx="12970868" cy="884108"/>
          </a:xfrm>
          <a:prstGeom prst="rect">
            <a:avLst/>
          </a:prstGeom>
        </p:spPr>
      </p:pic>
      <p:pic>
        <p:nvPicPr>
          <p:cNvPr id="33" name="Низ резак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0" b="981"/>
          <a:stretch/>
        </p:blipFill>
        <p:spPr>
          <a:xfrm>
            <a:off x="7043410" y="8801691"/>
            <a:ext cx="12970859" cy="553474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3611481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Сроки реализации</a:t>
            </a:r>
          </a:p>
        </p:txBody>
      </p:sp>
      <p:sp>
        <p:nvSpPr>
          <p:cNvPr id="40" name="Полилиния 39"/>
          <p:cNvSpPr/>
          <p:nvPr/>
        </p:nvSpPr>
        <p:spPr>
          <a:xfrm>
            <a:off x="7282260" y="1795075"/>
            <a:ext cx="12493149" cy="7404716"/>
          </a:xfrm>
          <a:custGeom>
            <a:avLst/>
            <a:gdLst>
              <a:gd name="connsiteX0" fmla="*/ 3485093 w 12599999"/>
              <a:gd name="connsiteY0" fmla="*/ 5281350 h 7524000"/>
              <a:gd name="connsiteX1" fmla="*/ 3332690 w 12599999"/>
              <a:gd name="connsiteY1" fmla="*/ 5433753 h 7524000"/>
              <a:gd name="connsiteX2" fmla="*/ 3332690 w 12599999"/>
              <a:gd name="connsiteY2" fmla="*/ 6043347 h 7524000"/>
              <a:gd name="connsiteX3" fmla="*/ 3485093 w 12599999"/>
              <a:gd name="connsiteY3" fmla="*/ 6195750 h 7524000"/>
              <a:gd name="connsiteX4" fmla="*/ 9276287 w 12599999"/>
              <a:gd name="connsiteY4" fmla="*/ 6195750 h 7524000"/>
              <a:gd name="connsiteX5" fmla="*/ 9428690 w 12599999"/>
              <a:gd name="connsiteY5" fmla="*/ 6043347 h 7524000"/>
              <a:gd name="connsiteX6" fmla="*/ 9428690 w 12599999"/>
              <a:gd name="connsiteY6" fmla="*/ 5433753 h 7524000"/>
              <a:gd name="connsiteX7" fmla="*/ 9276287 w 12599999"/>
              <a:gd name="connsiteY7" fmla="*/ 5281350 h 7524000"/>
              <a:gd name="connsiteX8" fmla="*/ 414271 w 12599999"/>
              <a:gd name="connsiteY8" fmla="*/ 0 h 7524000"/>
              <a:gd name="connsiteX9" fmla="*/ 12185729 w 12599999"/>
              <a:gd name="connsiteY9" fmla="*/ 0 h 7524000"/>
              <a:gd name="connsiteX10" fmla="*/ 12599999 w 12599999"/>
              <a:gd name="connsiteY10" fmla="*/ 414271 h 7524000"/>
              <a:gd name="connsiteX11" fmla="*/ 12599999 w 12599999"/>
              <a:gd name="connsiteY11" fmla="*/ 7109729 h 7524000"/>
              <a:gd name="connsiteX12" fmla="*/ 12185729 w 12599999"/>
              <a:gd name="connsiteY12" fmla="*/ 7524000 h 7524000"/>
              <a:gd name="connsiteX13" fmla="*/ 414271 w 12599999"/>
              <a:gd name="connsiteY13" fmla="*/ 7524000 h 7524000"/>
              <a:gd name="connsiteX14" fmla="*/ 0 w 12599999"/>
              <a:gd name="connsiteY14" fmla="*/ 7109729 h 7524000"/>
              <a:gd name="connsiteX15" fmla="*/ 0 w 12599999"/>
              <a:gd name="connsiteY15" fmla="*/ 414271 h 7524000"/>
              <a:gd name="connsiteX16" fmla="*/ 414271 w 12599999"/>
              <a:gd name="connsiteY16" fmla="*/ 0 h 7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99999" h="7524000">
                <a:moveTo>
                  <a:pt x="3485093" y="5281350"/>
                </a:moveTo>
                <a:cubicBezTo>
                  <a:pt x="3400923" y="5281350"/>
                  <a:pt x="3332690" y="5349583"/>
                  <a:pt x="3332690" y="5433753"/>
                </a:cubicBezTo>
                <a:lnTo>
                  <a:pt x="3332690" y="6043347"/>
                </a:lnTo>
                <a:cubicBezTo>
                  <a:pt x="3332690" y="6127517"/>
                  <a:pt x="3400923" y="6195750"/>
                  <a:pt x="3485093" y="6195750"/>
                </a:cubicBezTo>
                <a:lnTo>
                  <a:pt x="9276287" y="6195750"/>
                </a:lnTo>
                <a:cubicBezTo>
                  <a:pt x="9360457" y="6195750"/>
                  <a:pt x="9428690" y="6127517"/>
                  <a:pt x="9428690" y="6043347"/>
                </a:cubicBezTo>
                <a:lnTo>
                  <a:pt x="9428690" y="5433753"/>
                </a:lnTo>
                <a:cubicBezTo>
                  <a:pt x="9428690" y="5349583"/>
                  <a:pt x="9360457" y="5281350"/>
                  <a:pt x="9276287" y="5281350"/>
                </a:cubicBezTo>
                <a:close/>
                <a:moveTo>
                  <a:pt x="414271" y="0"/>
                </a:moveTo>
                <a:lnTo>
                  <a:pt x="12185729" y="0"/>
                </a:lnTo>
                <a:cubicBezTo>
                  <a:pt x="12414525" y="0"/>
                  <a:pt x="12599999" y="185475"/>
                  <a:pt x="12599999" y="414271"/>
                </a:cubicBezTo>
                <a:lnTo>
                  <a:pt x="12599999" y="7109729"/>
                </a:lnTo>
                <a:cubicBezTo>
                  <a:pt x="12599999" y="7338525"/>
                  <a:pt x="12414525" y="7524000"/>
                  <a:pt x="12185729" y="7524000"/>
                </a:cubicBezTo>
                <a:lnTo>
                  <a:pt x="414271" y="7524000"/>
                </a:lnTo>
                <a:cubicBezTo>
                  <a:pt x="185474" y="7524000"/>
                  <a:pt x="0" y="7338525"/>
                  <a:pt x="0" y="7109729"/>
                </a:cubicBezTo>
                <a:lnTo>
                  <a:pt x="0" y="414271"/>
                </a:lnTo>
                <a:cubicBezTo>
                  <a:pt x="0" y="185475"/>
                  <a:pt x="185474" y="0"/>
                  <a:pt x="414271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63986" y="1947812"/>
            <a:ext cx="6228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Реестр проектов формируется из параметров цифрового паспорта: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4307536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Цели, задачи и бизнес-выгоды</a:t>
            </a:r>
          </a:p>
        </p:txBody>
      </p:sp>
      <p:pic>
        <p:nvPicPr>
          <p:cNvPr id="29" name="Серед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 b="8065"/>
          <a:stretch/>
        </p:blipFill>
        <p:spPr>
          <a:xfrm>
            <a:off x="7043409" y="2443515"/>
            <a:ext cx="12970860" cy="6358176"/>
          </a:xfrm>
          <a:prstGeom prst="rect">
            <a:avLst/>
          </a:prstGeom>
        </p:spPr>
      </p:pic>
      <p:pic>
        <p:nvPicPr>
          <p:cNvPr id="31" name="Бургер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4" r="95801" b="44210"/>
          <a:stretch/>
        </p:blipFill>
        <p:spPr>
          <a:xfrm>
            <a:off x="7366788" y="2443515"/>
            <a:ext cx="514800" cy="6382163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3611481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Сроки реализации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0357645" y="2452107"/>
            <a:ext cx="9372600" cy="22557368"/>
            <a:chOff x="10357645" y="2452107"/>
            <a:chExt cx="9372600" cy="22557368"/>
          </a:xfrm>
        </p:grpSpPr>
        <p:pic>
          <p:nvPicPr>
            <p:cNvPr id="30" name="Общее"/>
            <p:cNvPicPr>
              <a:picLocks noChangeAspect="1"/>
            </p:cNvPicPr>
            <p:nvPr/>
          </p:nvPicPr>
          <p:blipFill rotWithShape="1">
            <a:blip r:embed="rId5"/>
            <a:srcRect l="20372" r="8174" b="79389"/>
            <a:stretch/>
          </p:blipFill>
          <p:spPr>
            <a:xfrm>
              <a:off x="10357645" y="2452107"/>
              <a:ext cx="9372600" cy="1602368"/>
            </a:xfrm>
            <a:prstGeom prst="rect">
              <a:avLst/>
            </a:prstGeom>
          </p:spPr>
        </p:pic>
        <p:pic>
          <p:nvPicPr>
            <p:cNvPr id="23" name="Бизнес-кейс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" t="6119" r="11278" b="5669"/>
            <a:stretch/>
          </p:blipFill>
          <p:spPr>
            <a:xfrm>
              <a:off x="10445060" y="3902076"/>
              <a:ext cx="9208984" cy="21107399"/>
            </a:xfrm>
            <a:prstGeom prst="rect">
              <a:avLst/>
            </a:prstGeom>
          </p:spPr>
        </p:pic>
      </p:grpSp>
      <p:pic>
        <p:nvPicPr>
          <p:cNvPr id="32" name="Меню"/>
          <p:cNvPicPr>
            <a:picLocks noChangeAspect="1"/>
          </p:cNvPicPr>
          <p:nvPr/>
        </p:nvPicPr>
        <p:blipFill rotWithShape="1">
          <a:blip r:embed="rId5"/>
          <a:srcRect l="2441" r="80574" b="26883"/>
          <a:stretch/>
        </p:blipFill>
        <p:spPr>
          <a:xfrm>
            <a:off x="7920776" y="2434673"/>
            <a:ext cx="2486671" cy="6344732"/>
          </a:xfrm>
          <a:prstGeom prst="rect">
            <a:avLst/>
          </a:prstGeom>
        </p:spPr>
      </p:pic>
      <p:pic>
        <p:nvPicPr>
          <p:cNvPr id="35" name="Заплатка на меню карточки"/>
          <p:cNvPicPr>
            <a:picLocks noChangeAspect="1"/>
          </p:cNvPicPr>
          <p:nvPr/>
        </p:nvPicPr>
        <p:blipFill rotWithShape="1">
          <a:blip r:embed="rId7"/>
          <a:srcRect t="12830"/>
          <a:stretch/>
        </p:blipFill>
        <p:spPr>
          <a:xfrm>
            <a:off x="7888644" y="2574192"/>
            <a:ext cx="2052000" cy="1155216"/>
          </a:xfrm>
          <a:prstGeom prst="rect">
            <a:avLst/>
          </a:prstGeom>
        </p:spPr>
      </p:pic>
      <p:sp>
        <p:nvSpPr>
          <p:cNvPr id="13" name="заплатка низ"/>
          <p:cNvSpPr/>
          <p:nvPr/>
        </p:nvSpPr>
        <p:spPr>
          <a:xfrm>
            <a:off x="6395244" y="9280459"/>
            <a:ext cx="13710444" cy="2317816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лого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44" y="10041816"/>
            <a:ext cx="3523444" cy="1175459"/>
          </a:xfrm>
          <a:prstGeom prst="rect">
            <a:avLst/>
          </a:prstGeom>
        </p:spPr>
      </p:pic>
      <p:pic>
        <p:nvPicPr>
          <p:cNvPr id="33" name="Низ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0" b="981"/>
          <a:stretch/>
        </p:blipFill>
        <p:spPr>
          <a:xfrm>
            <a:off x="7043410" y="8801691"/>
            <a:ext cx="12970859" cy="553474"/>
          </a:xfrm>
          <a:prstGeom prst="rect">
            <a:avLst/>
          </a:prstGeom>
        </p:spPr>
      </p:pic>
      <p:sp>
        <p:nvSpPr>
          <p:cNvPr id="60" name="заплатка верх"/>
          <p:cNvSpPr/>
          <p:nvPr/>
        </p:nvSpPr>
        <p:spPr>
          <a:xfrm>
            <a:off x="6395244" y="-274766"/>
            <a:ext cx="13710444" cy="2239514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60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Собрали цифровые паспорта</a:t>
            </a:r>
          </a:p>
        </p:txBody>
      </p:sp>
      <p:pic>
        <p:nvPicPr>
          <p:cNvPr id="34" name="Верх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5"/>
          <a:stretch/>
        </p:blipFill>
        <p:spPr>
          <a:xfrm>
            <a:off x="7043401" y="1561717"/>
            <a:ext cx="12970868" cy="8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877E-6 4.86805E-6 L -2.66877E-6 -1.414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63986" y="1947812"/>
            <a:ext cx="6228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Реестр проектов формируется из параметров цифрового паспорта: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4307536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Цели, задачи и бизнес-выгоды</a:t>
            </a:r>
          </a:p>
        </p:txBody>
      </p:sp>
      <p:pic>
        <p:nvPicPr>
          <p:cNvPr id="29" name="Серед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 b="8065"/>
          <a:stretch/>
        </p:blipFill>
        <p:spPr>
          <a:xfrm>
            <a:off x="7043409" y="2443515"/>
            <a:ext cx="12970860" cy="6358176"/>
          </a:xfrm>
          <a:prstGeom prst="rect">
            <a:avLst/>
          </a:prstGeom>
        </p:spPr>
      </p:pic>
      <p:pic>
        <p:nvPicPr>
          <p:cNvPr id="31" name="Бургер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4" r="95801" b="44210"/>
          <a:stretch/>
        </p:blipFill>
        <p:spPr>
          <a:xfrm>
            <a:off x="7366788" y="2443515"/>
            <a:ext cx="514800" cy="6382163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3611481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Сроки реализации</a:t>
            </a:r>
          </a:p>
        </p:txBody>
      </p:sp>
      <p:pic>
        <p:nvPicPr>
          <p:cNvPr id="30" name="Общее"/>
          <p:cNvPicPr>
            <a:picLocks noChangeAspect="1"/>
          </p:cNvPicPr>
          <p:nvPr/>
        </p:nvPicPr>
        <p:blipFill rotWithShape="1">
          <a:blip r:embed="rId5"/>
          <a:srcRect l="20372" r="8174" b="79389"/>
          <a:stretch/>
        </p:blipFill>
        <p:spPr>
          <a:xfrm>
            <a:off x="10357645" y="2452107"/>
            <a:ext cx="9372600" cy="1602368"/>
          </a:xfrm>
          <a:prstGeom prst="rect">
            <a:avLst/>
          </a:prstGeom>
        </p:spPr>
      </p:pic>
      <p:pic>
        <p:nvPicPr>
          <p:cNvPr id="32" name="Меню"/>
          <p:cNvPicPr>
            <a:picLocks noChangeAspect="1"/>
          </p:cNvPicPr>
          <p:nvPr/>
        </p:nvPicPr>
        <p:blipFill rotWithShape="1">
          <a:blip r:embed="rId5"/>
          <a:srcRect l="2441" r="80574" b="26883"/>
          <a:stretch/>
        </p:blipFill>
        <p:spPr>
          <a:xfrm>
            <a:off x="7920776" y="2434673"/>
            <a:ext cx="2486671" cy="6344732"/>
          </a:xfrm>
          <a:prstGeom prst="rect">
            <a:avLst/>
          </a:prstGeom>
        </p:spPr>
      </p:pic>
      <p:sp>
        <p:nvSpPr>
          <p:cNvPr id="13" name="заплатка низ"/>
          <p:cNvSpPr/>
          <p:nvPr/>
        </p:nvSpPr>
        <p:spPr>
          <a:xfrm>
            <a:off x="6395244" y="9280459"/>
            <a:ext cx="13710444" cy="2317816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лого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44" y="10041816"/>
            <a:ext cx="3523444" cy="1175459"/>
          </a:xfrm>
          <a:prstGeom prst="rect">
            <a:avLst/>
          </a:prstGeom>
        </p:spPr>
      </p:pic>
      <p:pic>
        <p:nvPicPr>
          <p:cNvPr id="33" name="Низ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0" b="981"/>
          <a:stretch/>
        </p:blipFill>
        <p:spPr>
          <a:xfrm>
            <a:off x="7043410" y="8801691"/>
            <a:ext cx="12970859" cy="553474"/>
          </a:xfrm>
          <a:prstGeom prst="rect">
            <a:avLst/>
          </a:prstGeom>
        </p:spPr>
      </p:pic>
      <p:sp>
        <p:nvSpPr>
          <p:cNvPr id="60" name="заплатка верх"/>
          <p:cNvSpPr/>
          <p:nvPr/>
        </p:nvSpPr>
        <p:spPr>
          <a:xfrm>
            <a:off x="6395244" y="-274766"/>
            <a:ext cx="13710444" cy="2239514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60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Собрали цифровые паспорта</a:t>
            </a:r>
          </a:p>
        </p:txBody>
      </p:sp>
      <p:pic>
        <p:nvPicPr>
          <p:cNvPr id="34" name="Верх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5"/>
          <a:stretch/>
        </p:blipFill>
        <p:spPr>
          <a:xfrm>
            <a:off x="7043401" y="1561717"/>
            <a:ext cx="12970868" cy="884108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7611" y="5003591"/>
            <a:ext cx="62280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Команда проекта с указанием загрузки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7"/>
          <a:srcRect l="1026" r="2784"/>
          <a:stretch/>
        </p:blipFill>
        <p:spPr>
          <a:xfrm>
            <a:off x="10393644" y="4109411"/>
            <a:ext cx="9108000" cy="439643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0662399" y="5972817"/>
            <a:ext cx="8730855" cy="133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Сотрудник 1"/>
          <p:cNvPicPr>
            <a:picLocks noChangeAspect="1"/>
          </p:cNvPicPr>
          <p:nvPr/>
        </p:nvPicPr>
        <p:blipFill rotWithShape="1">
          <a:blip r:embed="rId7"/>
          <a:srcRect l="1026" t="48410" r="2784" b="46345"/>
          <a:stretch/>
        </p:blipFill>
        <p:spPr>
          <a:xfrm>
            <a:off x="10393644" y="5995621"/>
            <a:ext cx="9108000" cy="230567"/>
          </a:xfrm>
          <a:prstGeom prst="rect">
            <a:avLst/>
          </a:prstGeom>
        </p:spPr>
      </p:pic>
      <p:pic>
        <p:nvPicPr>
          <p:cNvPr id="80" name="Сотрудник 4"/>
          <p:cNvPicPr>
            <a:picLocks noChangeAspect="1"/>
          </p:cNvPicPr>
          <p:nvPr/>
        </p:nvPicPr>
        <p:blipFill rotWithShape="1">
          <a:blip r:embed="rId7"/>
          <a:srcRect l="1026" t="54812" r="2784" b="40115"/>
          <a:stretch/>
        </p:blipFill>
        <p:spPr>
          <a:xfrm>
            <a:off x="10393644" y="6262620"/>
            <a:ext cx="9108000" cy="222983"/>
          </a:xfrm>
          <a:prstGeom prst="rect">
            <a:avLst/>
          </a:prstGeom>
        </p:spPr>
      </p:pic>
      <p:pic>
        <p:nvPicPr>
          <p:cNvPr id="83" name="Сотрудник 2"/>
          <p:cNvPicPr>
            <a:picLocks noChangeAspect="1"/>
          </p:cNvPicPr>
          <p:nvPr/>
        </p:nvPicPr>
        <p:blipFill rotWithShape="1">
          <a:blip r:embed="rId7"/>
          <a:srcRect l="1026" t="66876" r="2784" b="28440"/>
          <a:stretch/>
        </p:blipFill>
        <p:spPr>
          <a:xfrm>
            <a:off x="10393644" y="6515643"/>
            <a:ext cx="9108000" cy="205832"/>
          </a:xfrm>
          <a:prstGeom prst="rect">
            <a:avLst/>
          </a:prstGeom>
        </p:spPr>
      </p:pic>
      <p:pic>
        <p:nvPicPr>
          <p:cNvPr id="86" name="Сотрудник 3"/>
          <p:cNvPicPr>
            <a:picLocks noChangeAspect="1"/>
          </p:cNvPicPr>
          <p:nvPr/>
        </p:nvPicPr>
        <p:blipFill rotWithShape="1">
          <a:blip r:embed="rId7"/>
          <a:srcRect l="1026" t="61226" r="2784" b="34481"/>
          <a:stretch/>
        </p:blipFill>
        <p:spPr>
          <a:xfrm>
            <a:off x="10393644" y="6781393"/>
            <a:ext cx="9108000" cy="18867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8" name="лап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444" y="6638817"/>
            <a:ext cx="134475" cy="134475"/>
          </a:xfrm>
          <a:prstGeom prst="rect">
            <a:avLst/>
          </a:prstGeom>
        </p:spPr>
      </p:pic>
      <p:pic>
        <p:nvPicPr>
          <p:cNvPr id="101" name="Заплатка команд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4421" y="2588940"/>
            <a:ext cx="2088000" cy="1877183"/>
          </a:xfrm>
          <a:prstGeom prst="rect">
            <a:avLst/>
          </a:prstGeom>
        </p:spPr>
      </p:pic>
      <p:sp>
        <p:nvSpPr>
          <p:cNvPr id="90" name="фейд"/>
          <p:cNvSpPr/>
          <p:nvPr/>
        </p:nvSpPr>
        <p:spPr>
          <a:xfrm>
            <a:off x="7282835" y="1796400"/>
            <a:ext cx="12492000" cy="7406623"/>
          </a:xfrm>
          <a:prstGeom prst="roundRect">
            <a:avLst>
              <a:gd name="adj" fmla="val 4630"/>
            </a:avLst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Плановая загрузк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80315" y="4908186"/>
            <a:ext cx="5071922" cy="2544387"/>
          </a:xfrm>
          <a:prstGeom prst="roundRect">
            <a:avLst>
              <a:gd name="adj" fmla="val 7183"/>
            </a:avLst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2" name="янв 10%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03229" y="6156612"/>
            <a:ext cx="216000" cy="126439"/>
          </a:xfrm>
          <a:prstGeom prst="rect">
            <a:avLst/>
          </a:prstGeom>
        </p:spPr>
      </p:pic>
      <p:pic>
        <p:nvPicPr>
          <p:cNvPr id="93" name="фев 10%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4083" y="6156612"/>
            <a:ext cx="216000" cy="126439"/>
          </a:xfrm>
          <a:prstGeom prst="rect">
            <a:avLst/>
          </a:prstGeom>
        </p:spPr>
      </p:pic>
      <p:pic>
        <p:nvPicPr>
          <p:cNvPr id="94" name="июнь 10%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79461" y="6152341"/>
            <a:ext cx="216000" cy="126439"/>
          </a:xfrm>
          <a:prstGeom prst="rect">
            <a:avLst/>
          </a:prstGeom>
        </p:spPr>
      </p:pic>
      <p:pic>
        <p:nvPicPr>
          <p:cNvPr id="95" name="мар 10%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24937" y="6156612"/>
            <a:ext cx="216000" cy="126439"/>
          </a:xfrm>
          <a:prstGeom prst="rect">
            <a:avLst/>
          </a:prstGeom>
        </p:spPr>
      </p:pic>
      <p:pic>
        <p:nvPicPr>
          <p:cNvPr id="96" name="апр 10%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35791" y="6156612"/>
            <a:ext cx="216000" cy="126439"/>
          </a:xfrm>
          <a:prstGeom prst="rect">
            <a:avLst/>
          </a:prstGeom>
        </p:spPr>
      </p:pic>
      <p:pic>
        <p:nvPicPr>
          <p:cNvPr id="97" name="май 10%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46645" y="6156612"/>
            <a:ext cx="216000" cy="126439"/>
          </a:xfrm>
          <a:prstGeom prst="rect">
            <a:avLst/>
          </a:prstGeom>
        </p:spPr>
      </p:pic>
      <p:pic>
        <p:nvPicPr>
          <p:cNvPr id="98" name="июль 10%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92196" y="6483387"/>
            <a:ext cx="216000" cy="126439"/>
          </a:xfrm>
          <a:prstGeom prst="rect">
            <a:avLst/>
          </a:prstGeom>
        </p:spPr>
      </p:pic>
      <p:pic>
        <p:nvPicPr>
          <p:cNvPr id="99" name="авг 10%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14083" y="6483387"/>
            <a:ext cx="216000" cy="126439"/>
          </a:xfrm>
          <a:prstGeom prst="rect">
            <a:avLst/>
          </a:prstGeom>
        </p:spPr>
      </p:pic>
      <p:pic>
        <p:nvPicPr>
          <p:cNvPr id="100" name="сен 10%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23791" y="6483387"/>
            <a:ext cx="216000" cy="1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63986" y="1947812"/>
            <a:ext cx="6228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Реестр проектов формируется из параметров цифрового паспорта: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4307536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Цели, задачи и бизнес-выгоды</a:t>
            </a:r>
          </a:p>
        </p:txBody>
      </p:sp>
      <p:pic>
        <p:nvPicPr>
          <p:cNvPr id="29" name="Серед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 b="8065"/>
          <a:stretch/>
        </p:blipFill>
        <p:spPr>
          <a:xfrm>
            <a:off x="7043409" y="2443515"/>
            <a:ext cx="12970860" cy="6358176"/>
          </a:xfrm>
          <a:prstGeom prst="rect">
            <a:avLst/>
          </a:prstGeom>
        </p:spPr>
      </p:pic>
      <p:pic>
        <p:nvPicPr>
          <p:cNvPr id="31" name="Бургер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4" r="95801" b="44210"/>
          <a:stretch/>
        </p:blipFill>
        <p:spPr>
          <a:xfrm>
            <a:off x="7366788" y="2443515"/>
            <a:ext cx="514800" cy="6382163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3611481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Сроки реализации</a:t>
            </a:r>
          </a:p>
        </p:txBody>
      </p:sp>
      <p:sp>
        <p:nvSpPr>
          <p:cNvPr id="60" name="заплатка верх"/>
          <p:cNvSpPr/>
          <p:nvPr/>
        </p:nvSpPr>
        <p:spPr>
          <a:xfrm>
            <a:off x="6395244" y="-274766"/>
            <a:ext cx="13710444" cy="2239514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60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Собрали цифровые паспорта</a:t>
            </a:r>
          </a:p>
        </p:txBody>
      </p:sp>
      <p:pic>
        <p:nvPicPr>
          <p:cNvPr id="34" name="Верх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5"/>
          <a:stretch/>
        </p:blipFill>
        <p:spPr>
          <a:xfrm>
            <a:off x="7043401" y="1561717"/>
            <a:ext cx="12970868" cy="884108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7611" y="5003591"/>
            <a:ext cx="62280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Команда проекта с указанием загрузки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8148" y="6192089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График работ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  <p:pic>
        <p:nvPicPr>
          <p:cNvPr id="39" name="Гант задачи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6" t="7921" r="288" b="1680"/>
          <a:stretch/>
        </p:blipFill>
        <p:spPr>
          <a:xfrm>
            <a:off x="15539244" y="5654675"/>
            <a:ext cx="8310456" cy="6477000"/>
          </a:xfrm>
          <a:prstGeom prst="rect">
            <a:avLst/>
          </a:prstGeom>
        </p:spPr>
      </p:pic>
      <p:pic>
        <p:nvPicPr>
          <p:cNvPr id="40" name="Гант мен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 r="63486" b="1774"/>
          <a:stretch/>
        </p:blipFill>
        <p:spPr>
          <a:xfrm>
            <a:off x="10707296" y="5667754"/>
            <a:ext cx="5468017" cy="64536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07447" y="3611481"/>
            <a:ext cx="9322798" cy="153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Шапка Гант задачи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5" t="-1" r="287" b="92072"/>
          <a:stretch/>
        </p:blipFill>
        <p:spPr>
          <a:xfrm>
            <a:off x="16148843" y="5145337"/>
            <a:ext cx="7710173" cy="568104"/>
          </a:xfrm>
          <a:prstGeom prst="rect">
            <a:avLst/>
          </a:prstGeom>
        </p:spPr>
      </p:pic>
      <p:pic>
        <p:nvPicPr>
          <p:cNvPr id="43" name="Шапка Гант меню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86" b="92016"/>
          <a:stretch/>
        </p:blipFill>
        <p:spPr>
          <a:xfrm>
            <a:off x="10715234" y="5145337"/>
            <a:ext cx="5468020" cy="572161"/>
          </a:xfrm>
          <a:prstGeom prst="rect">
            <a:avLst/>
          </a:prstGeom>
        </p:spPr>
      </p:pic>
      <p:pic>
        <p:nvPicPr>
          <p:cNvPr id="30" name="Общее"/>
          <p:cNvPicPr>
            <a:picLocks noChangeAspect="1"/>
          </p:cNvPicPr>
          <p:nvPr/>
        </p:nvPicPr>
        <p:blipFill rotWithShape="1">
          <a:blip r:embed="rId6"/>
          <a:srcRect l="20372" r="8174" b="79389"/>
          <a:stretch/>
        </p:blipFill>
        <p:spPr>
          <a:xfrm>
            <a:off x="10357645" y="2452107"/>
            <a:ext cx="9372600" cy="1602368"/>
          </a:xfrm>
          <a:prstGeom prst="rect">
            <a:avLst/>
          </a:prstGeom>
        </p:spPr>
      </p:pic>
      <p:pic>
        <p:nvPicPr>
          <p:cNvPr id="33" name="Низ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0" b="981"/>
          <a:stretch/>
        </p:blipFill>
        <p:spPr>
          <a:xfrm>
            <a:off x="7043410" y="8801691"/>
            <a:ext cx="12970859" cy="5534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82644" y="3517472"/>
            <a:ext cx="1163775" cy="8080803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платка низ"/>
          <p:cNvSpPr/>
          <p:nvPr/>
        </p:nvSpPr>
        <p:spPr>
          <a:xfrm>
            <a:off x="6395244" y="9280459"/>
            <a:ext cx="13710444" cy="2317816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лог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44" y="10041816"/>
            <a:ext cx="4040298" cy="1347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70896" y="4671926"/>
            <a:ext cx="336991" cy="4085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8"/>
          <a:srcRect l="96914" t="39323" r="1012" b="1138"/>
          <a:stretch/>
        </p:blipFill>
        <p:spPr>
          <a:xfrm>
            <a:off x="19615172" y="5129800"/>
            <a:ext cx="269170" cy="3785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5234" y="4201645"/>
            <a:ext cx="7934325" cy="866775"/>
          </a:xfrm>
          <a:prstGeom prst="rect">
            <a:avLst/>
          </a:prstGeom>
        </p:spPr>
      </p:pic>
      <p:pic>
        <p:nvPicPr>
          <p:cNvPr id="32" name="Меню"/>
          <p:cNvPicPr>
            <a:picLocks noChangeAspect="1"/>
          </p:cNvPicPr>
          <p:nvPr/>
        </p:nvPicPr>
        <p:blipFill rotWithShape="1">
          <a:blip r:embed="rId6"/>
          <a:srcRect l="2441" r="80574" b="26883"/>
          <a:stretch/>
        </p:blipFill>
        <p:spPr>
          <a:xfrm>
            <a:off x="7920776" y="2434673"/>
            <a:ext cx="2486671" cy="634473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/>
          <a:srcRect l="7475"/>
          <a:stretch/>
        </p:blipFill>
        <p:spPr>
          <a:xfrm>
            <a:off x="7995444" y="2556000"/>
            <a:ext cx="2270628" cy="47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424E-6 2.62212E-6 L -0.24138 2.6221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2183E-8 4.02021E-6 L -0.24137 4.0202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37 4.02021E-6 L -0.24208 -0.246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23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664E-6 3.64964E-6 L 4.6664E-6 -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63986" y="1947812"/>
            <a:ext cx="6228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Реестр проектов формируется из параметров цифрового паспорта: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4307536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Цели, задачи и бизнес-выгоды</a:t>
            </a:r>
          </a:p>
        </p:txBody>
      </p:sp>
      <p:pic>
        <p:nvPicPr>
          <p:cNvPr id="29" name="Серед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5" b="8065"/>
          <a:stretch/>
        </p:blipFill>
        <p:spPr>
          <a:xfrm>
            <a:off x="7043409" y="2443515"/>
            <a:ext cx="12970860" cy="6358176"/>
          </a:xfrm>
          <a:prstGeom prst="rect">
            <a:avLst/>
          </a:prstGeom>
        </p:spPr>
      </p:pic>
      <p:pic>
        <p:nvPicPr>
          <p:cNvPr id="31" name="Бургер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84" r="95801" b="44210"/>
          <a:stretch/>
        </p:blipFill>
        <p:spPr>
          <a:xfrm>
            <a:off x="7366788" y="2443515"/>
            <a:ext cx="514800" cy="6382163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37767" y="3611481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Сроки реализации</a:t>
            </a:r>
          </a:p>
        </p:txBody>
      </p:sp>
      <p:sp>
        <p:nvSpPr>
          <p:cNvPr id="60" name="заплатка верх"/>
          <p:cNvSpPr/>
          <p:nvPr/>
        </p:nvSpPr>
        <p:spPr>
          <a:xfrm>
            <a:off x="6395244" y="-274766"/>
            <a:ext cx="13710444" cy="2239514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екст 1"/>
          <p:cNvSpPr txBox="1">
            <a:spLocks/>
          </p:cNvSpPr>
          <p:nvPr/>
        </p:nvSpPr>
        <p:spPr>
          <a:xfrm>
            <a:off x="707635" y="264023"/>
            <a:ext cx="18685619" cy="1138534"/>
          </a:xfrm>
          <a:prstGeom prst="rect">
            <a:avLst/>
          </a:prstGeom>
        </p:spPr>
        <p:txBody>
          <a:bodyPr/>
          <a:lstStyle>
            <a:lvl1pPr marL="285743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14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57228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2971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2871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457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0200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85944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71686" marR="0" indent="-285743" algn="l" defTabSz="371466" eaLnBrk="1" latinLnBrk="0" hangingPunct="1">
              <a:lnSpc>
                <a:spcPct val="100000"/>
              </a:lnSpc>
              <a:spcBef>
                <a:spcPts val="2656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4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6000" b="1" dirty="0">
                <a:solidFill>
                  <a:schemeClr val="bg1"/>
                </a:solidFill>
                <a:latin typeface="Rostelecom Basis" panose="020B0503030604040103" pitchFamily="34" charset="0"/>
              </a:rPr>
              <a:t>Собрали цифровые паспорта</a:t>
            </a:r>
          </a:p>
        </p:txBody>
      </p:sp>
      <p:pic>
        <p:nvPicPr>
          <p:cNvPr id="34" name="Верх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5"/>
          <a:stretch/>
        </p:blipFill>
        <p:spPr>
          <a:xfrm>
            <a:off x="7043401" y="1561717"/>
            <a:ext cx="12970868" cy="884108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7611" y="5003591"/>
            <a:ext cx="62280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Команда проекта с указанием загрузки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8148" y="6192089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График работ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07447" y="3611481"/>
            <a:ext cx="9322798" cy="153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Общее"/>
          <p:cNvPicPr>
            <a:picLocks noChangeAspect="1"/>
          </p:cNvPicPr>
          <p:nvPr/>
        </p:nvPicPr>
        <p:blipFill rotWithShape="1">
          <a:blip r:embed="rId5"/>
          <a:srcRect l="20372" r="8174" b="79389"/>
          <a:stretch/>
        </p:blipFill>
        <p:spPr>
          <a:xfrm>
            <a:off x="10357645" y="2452107"/>
            <a:ext cx="9372600" cy="1602368"/>
          </a:xfrm>
          <a:prstGeom prst="rect">
            <a:avLst/>
          </a:prstGeom>
        </p:spPr>
      </p:pic>
      <p:pic>
        <p:nvPicPr>
          <p:cNvPr id="33" name="Низ реза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10" b="981"/>
          <a:stretch/>
        </p:blipFill>
        <p:spPr>
          <a:xfrm>
            <a:off x="7043410" y="8801691"/>
            <a:ext cx="12970859" cy="553474"/>
          </a:xfrm>
          <a:prstGeom prst="rect">
            <a:avLst/>
          </a:prstGeom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A578A17C-5088-A873-8C6B-31AAB718B66A}"/>
              </a:ext>
            </a:extLst>
          </p:cNvPr>
          <p:cNvSpPr txBox="1">
            <a:spLocks/>
          </p:cNvSpPr>
          <p:nvPr/>
        </p:nvSpPr>
        <p:spPr>
          <a:xfrm>
            <a:off x="757611" y="6873156"/>
            <a:ext cx="6228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spcAft>
                <a:spcPts val="600"/>
              </a:spcAft>
              <a:buClr>
                <a:srgbClr val="ED3331"/>
              </a:buClr>
              <a:defRPr sz="1000" kern="0">
                <a:solidFill>
                  <a:schemeClr val="accent4"/>
                </a:solidFill>
                <a:latin typeface="Rostelecom Basis Light" panose="020B0303030604040103" pitchFamily="34" charset="0"/>
                <a:ea typeface="Helvetica Neue"/>
                <a:cs typeface="Helvetica Neue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Rostelecom Basis" panose="020B0503030604040103" pitchFamily="34" charset="0"/>
                <a:ea typeface="Golos Text" panose="020B0604020202020204" charset="0"/>
              </a:rPr>
              <a:t>Контрольные точки</a:t>
            </a:r>
            <a:endParaRPr lang="ru-RU" sz="3200" dirty="0">
              <a:solidFill>
                <a:schemeClr val="bg1"/>
              </a:solidFill>
              <a:latin typeface="Rostelecom Basis" panose="020B0503030604040103" pitchFamily="34" charset="0"/>
              <a:ea typeface="Golos Text" panose="020B060402020202020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919" y="4137300"/>
            <a:ext cx="7096125" cy="933450"/>
          </a:xfrm>
          <a:prstGeom prst="rect">
            <a:avLst/>
          </a:prstGeom>
        </p:spPr>
      </p:pic>
      <p:pic>
        <p:nvPicPr>
          <p:cNvPr id="32" name="Меню"/>
          <p:cNvPicPr>
            <a:picLocks noChangeAspect="1"/>
          </p:cNvPicPr>
          <p:nvPr/>
        </p:nvPicPr>
        <p:blipFill rotWithShape="1">
          <a:blip r:embed="rId5"/>
          <a:srcRect l="2441" r="80574" b="26883"/>
          <a:stretch/>
        </p:blipFill>
        <p:spPr>
          <a:xfrm>
            <a:off x="7920776" y="2434673"/>
            <a:ext cx="2486671" cy="634473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/>
          <a:srcRect l="7475"/>
          <a:stretch/>
        </p:blipFill>
        <p:spPr>
          <a:xfrm>
            <a:off x="7995444" y="2556000"/>
            <a:ext cx="2270628" cy="47138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/>
          <a:srcRect l="45934" t="3319" r="190" b="1311"/>
          <a:stretch/>
        </p:blipFill>
        <p:spPr>
          <a:xfrm>
            <a:off x="15767843" y="5197475"/>
            <a:ext cx="5947508" cy="2189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82644" y="3517472"/>
            <a:ext cx="1163775" cy="8080803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платка низ"/>
          <p:cNvSpPr/>
          <p:nvPr/>
        </p:nvSpPr>
        <p:spPr>
          <a:xfrm>
            <a:off x="6395244" y="9280459"/>
            <a:ext cx="13710444" cy="2317816"/>
          </a:xfrm>
          <a:prstGeom prst="rect">
            <a:avLst/>
          </a:prstGeom>
          <a:solidFill>
            <a:srgbClr val="273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лого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44" y="10041816"/>
            <a:ext cx="4040298" cy="1347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70896" y="4671926"/>
            <a:ext cx="336991" cy="4085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0"/>
          <a:srcRect l="96914" t="39323" r="1012" b="1138"/>
          <a:stretch/>
        </p:blipFill>
        <p:spPr>
          <a:xfrm>
            <a:off x="19615172" y="5129800"/>
            <a:ext cx="269170" cy="3785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t="3319" r="54066" b="1311"/>
          <a:stretch/>
        </p:blipFill>
        <p:spPr>
          <a:xfrm>
            <a:off x="10696978" y="5197475"/>
            <a:ext cx="5070865" cy="21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154E-6 1.39809E-6 L -0.1062 1.3980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7191</TotalTime>
  <Words>1006</Words>
  <Application>Microsoft Office PowerPoint</Application>
  <DocSecurity>0</DocSecurity>
  <PresentationFormat>Произвольный</PresentationFormat>
  <Paragraphs>201</Paragraphs>
  <Slides>21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Golos Text</vt:lpstr>
      <vt:lpstr>Golos Text DemiBold</vt:lpstr>
      <vt:lpstr>Helvetica Neue</vt:lpstr>
      <vt:lpstr>Helvetica Neue Medium</vt:lpstr>
      <vt:lpstr>Rostelecom Basis</vt:lpstr>
      <vt:lpstr>Rostelecom Basis Medium</vt:lpstr>
      <vt:lpstr>Symbol</vt:lpstr>
      <vt:lpstr>Times New Roman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V01_УП2024_презентация_спикер</dc:title>
  <dc:subject/>
  <dc:creator>Климова Элеонора Эдуардовна</dc:creator>
  <cp:keywords/>
  <dc:description/>
  <cp:lastModifiedBy>Горбунова Мария Вячеславна</cp:lastModifiedBy>
  <cp:revision>530</cp:revision>
  <dcterms:created xsi:type="dcterms:W3CDTF">2024-09-26T10:22:41Z</dcterms:created>
  <dcterms:modified xsi:type="dcterms:W3CDTF">2025-11-12T09:04:37Z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2024-09-26T00:00:00Z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2024-09-26T00:00:00Z</vt:filetime>
  </property>
</Properties>
</file>